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6" r:id="rId1"/>
  </p:sldMasterIdLst>
  <p:notesMasterIdLst>
    <p:notesMasterId r:id="rId24"/>
  </p:notesMasterIdLst>
  <p:handoutMasterIdLst>
    <p:handoutMasterId r:id="rId25"/>
  </p:handoutMasterIdLst>
  <p:sldIdLst>
    <p:sldId id="256" r:id="rId2"/>
    <p:sldId id="257" r:id="rId3"/>
    <p:sldId id="263" r:id="rId4"/>
    <p:sldId id="278" r:id="rId5"/>
    <p:sldId id="279" r:id="rId6"/>
    <p:sldId id="259" r:id="rId7"/>
    <p:sldId id="260" r:id="rId8"/>
    <p:sldId id="291" r:id="rId9"/>
    <p:sldId id="288" r:id="rId10"/>
    <p:sldId id="282" r:id="rId11"/>
    <p:sldId id="290" r:id="rId12"/>
    <p:sldId id="283" r:id="rId13"/>
    <p:sldId id="265" r:id="rId14"/>
    <p:sldId id="275" r:id="rId15"/>
    <p:sldId id="266" r:id="rId16"/>
    <p:sldId id="280" r:id="rId17"/>
    <p:sldId id="268" r:id="rId18"/>
    <p:sldId id="270" r:id="rId19"/>
    <p:sldId id="269" r:id="rId20"/>
    <p:sldId id="273" r:id="rId21"/>
    <p:sldId id="272" r:id="rId22"/>
    <p:sldId id="271" r:id="rId23"/>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C00ADC12-18A5-487D-90C7-A51F8EFA5231}">
          <p14:sldIdLst>
            <p14:sldId id="256"/>
            <p14:sldId id="257"/>
            <p14:sldId id="263"/>
            <p14:sldId id="278"/>
            <p14:sldId id="279"/>
            <p14:sldId id="259"/>
            <p14:sldId id="260"/>
            <p14:sldId id="291"/>
            <p14:sldId id="288"/>
            <p14:sldId id="282"/>
            <p14:sldId id="290"/>
            <p14:sldId id="283"/>
            <p14:sldId id="265"/>
            <p14:sldId id="275"/>
            <p14:sldId id="266"/>
            <p14:sldId id="280"/>
            <p14:sldId id="268"/>
            <p14:sldId id="270"/>
            <p14:sldId id="269"/>
            <p14:sldId id="273"/>
            <p14:sldId id="272"/>
            <p14:sldId id="27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initials="J" lastIdx="2" clrIdx="0">
    <p:extLst>
      <p:ext uri="{19B8F6BF-5375-455C-9EA6-DF929625EA0E}">
        <p15:presenceInfo xmlns:p15="http://schemas.microsoft.com/office/powerpoint/2012/main" userId="J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BD1"/>
    <a:srgbClr val="CBF480"/>
    <a:srgbClr val="9FE048"/>
    <a:srgbClr val="ABE45E"/>
    <a:srgbClr val="B8E878"/>
    <a:srgbClr val="F6FBFC"/>
    <a:srgbClr val="65C1FF"/>
    <a:srgbClr val="47B5FF"/>
    <a:srgbClr val="1DA4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Vidutinis stilius 3 – paryškinima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Vidutinis stilius 3 – paryškinima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Šviesus stilius 3 – paryškinima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Šviesus stilius 1 – paryškinima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78" d="100"/>
          <a:sy n="78" d="100"/>
        </p:scale>
        <p:origin x="600" y="84"/>
      </p:cViewPr>
      <p:guideLst>
        <p:guide orient="horz" pos="2160"/>
        <p:guide pos="3840"/>
      </p:guideLst>
    </p:cSldViewPr>
  </p:slideViewPr>
  <p:notesTextViewPr>
    <p:cViewPr>
      <p:scale>
        <a:sx n="1" d="1"/>
        <a:sy n="1" d="1"/>
      </p:scale>
      <p:origin x="0" y="0"/>
    </p:cViewPr>
  </p:notesTextViewPr>
  <p:sorterViewPr>
    <p:cViewPr>
      <p:scale>
        <a:sx n="100" d="100"/>
        <a:sy n="100" d="100"/>
      </p:scale>
      <p:origin x="0" y="-2010"/>
    </p:cViewPr>
  </p:sorterViewPr>
  <p:notesViewPr>
    <p:cSldViewPr snapToGrid="0">
      <p:cViewPr varScale="1">
        <p:scale>
          <a:sx n="67" d="100"/>
          <a:sy n="67" d="100"/>
        </p:scale>
        <p:origin x="-3168" y="-77"/>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650484638982115E-2"/>
          <c:w val="1"/>
          <c:h val="0.79212937571387587"/>
        </c:manualLayout>
      </c:layout>
      <c:pie3DChart>
        <c:varyColors val="1"/>
        <c:ser>
          <c:idx val="0"/>
          <c:order val="0"/>
          <c:tx>
            <c:strRef>
              <c:f>Lapas1!$B$1</c:f>
              <c:strCache>
                <c:ptCount val="1"/>
                <c:pt idx="0">
                  <c:v>Darbuotijų paskirstymas pagal veiklą</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2A7-4E92-888A-8DEFDDBCD3E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2A7-4E92-888A-8DEFDDBCD3E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2A7-4E92-888A-8DEFDDBCD3E3}"/>
              </c:ext>
            </c:extLst>
          </c:dPt>
          <c:dLbls>
            <c:dLbl>
              <c:idx val="0"/>
              <c:layout>
                <c:manualLayout>
                  <c:x val="-5.1134442266608012E-3"/>
                  <c:y val="-6.13627296587926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82A7-4E92-888A-8DEFDDBCD3E3}"/>
                </c:ext>
                <c:ext xmlns:c15="http://schemas.microsoft.com/office/drawing/2012/chart" uri="{CE6537A1-D6FC-4f65-9D91-7224C49458BB}">
                  <c15:layout>
                    <c:manualLayout>
                      <c:w val="0.28312535228237651"/>
                      <c:h val="0.5013333333333333"/>
                    </c:manualLayout>
                  </c15:layout>
                </c:ext>
              </c:extLst>
            </c:dLbl>
            <c:dLbl>
              <c:idx val="1"/>
              <c:layout>
                <c:manualLayout>
                  <c:x val="-1.4907127795091429E-2"/>
                  <c:y val="-0.15916682414698163"/>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82A7-4E92-888A-8DEFDDBCD3E3}"/>
                </c:ext>
                <c:ext xmlns:c15="http://schemas.microsoft.com/office/drawing/2012/chart" uri="{CE6537A1-D6FC-4f65-9D91-7224C49458BB}">
                  <c15:layout>
                    <c:manualLayout>
                      <c:w val="0.2553779789220294"/>
                      <c:h val="0.41824"/>
                    </c:manualLayout>
                  </c15:layout>
                </c:ext>
              </c:extLst>
            </c:dLbl>
            <c:dLbl>
              <c:idx val="2"/>
              <c:layout>
                <c:manualLayout>
                  <c:x val="-3.1209863405362175E-2"/>
                  <c:y val="8.0000000000000002E-3"/>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82A7-4E92-888A-8DEFDDBCD3E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Lapas1!$A$2:$A$4</c:f>
              <c:strCache>
                <c:ptCount val="3"/>
                <c:pt idx="0">
                  <c:v>Techninis gamybinis personalas</c:v>
                </c:pt>
                <c:pt idx="1">
                  <c:v>Klientus aptarnaujantis personalas</c:v>
                </c:pt>
                <c:pt idx="2">
                  <c:v>Pagalbinės veiklos personalas</c:v>
                </c:pt>
              </c:strCache>
            </c:strRef>
          </c:cat>
          <c:val>
            <c:numRef>
              <c:f>Lapas1!$B$2:$B$4</c:f>
              <c:numCache>
                <c:formatCode>General</c:formatCode>
                <c:ptCount val="3"/>
                <c:pt idx="0">
                  <c:v>106</c:v>
                </c:pt>
                <c:pt idx="1">
                  <c:v>22</c:v>
                </c:pt>
                <c:pt idx="2">
                  <c:v>58</c:v>
                </c:pt>
              </c:numCache>
            </c:numRef>
          </c:val>
          <c:extLst xmlns:c16r2="http://schemas.microsoft.com/office/drawing/2015/06/chart">
            <c:ext xmlns:c16="http://schemas.microsoft.com/office/drawing/2014/chart" uri="{C3380CC4-5D6E-409C-BE32-E72D297353CC}">
              <c16:uniqueId val="{00000006-82A7-4E92-888A-8DEFDDBCD3E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985BE-4BC2-4087-838F-1E5B2BBEF2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5A8249-D0D7-45BA-9F94-BADD39ED2DF2}">
      <dgm:prSet custT="1"/>
      <dgm:spP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5400000" scaled="1"/>
          <a:tileRect/>
        </a:gradFill>
        <a:ln>
          <a:solidFill>
            <a:schemeClr val="bg2"/>
          </a:solidFill>
        </a:ln>
      </dgm:spPr>
      <dgm:t>
        <a:bodyPr/>
        <a:lstStyle/>
        <a:p>
          <a:pPr rtl="0"/>
          <a:r>
            <a:rPr lang="lt-LT" sz="2000" b="1" u="none" dirty="0">
              <a:solidFill>
                <a:schemeClr val="tx1"/>
              </a:solidFill>
              <a:latin typeface="Times New Roman" pitchFamily="18" charset="0"/>
              <a:cs typeface="Times New Roman" pitchFamily="18" charset="0"/>
            </a:rPr>
            <a:t>TURINYS</a:t>
          </a:r>
          <a:endParaRPr lang="en-GB" sz="2000" u="none" dirty="0">
            <a:solidFill>
              <a:schemeClr val="tx1"/>
            </a:solidFill>
            <a:latin typeface="Times New Roman" pitchFamily="18" charset="0"/>
            <a:cs typeface="Times New Roman" pitchFamily="18" charset="0"/>
          </a:endParaRPr>
        </a:p>
      </dgm:t>
    </dgm:pt>
    <dgm:pt modelId="{25A6F1E2-3CF4-49C8-B4D5-A223134954E6}" type="parTrans" cxnId="{C4AE3CD4-0A65-46D6-9D4E-CC369317FC34}">
      <dgm:prSet/>
      <dgm:spPr/>
      <dgm:t>
        <a:bodyPr/>
        <a:lstStyle/>
        <a:p>
          <a:endParaRPr lang="en-GB" sz="1400">
            <a:latin typeface="Times New Roman" pitchFamily="18" charset="0"/>
            <a:cs typeface="Times New Roman" pitchFamily="18" charset="0"/>
          </a:endParaRPr>
        </a:p>
      </dgm:t>
    </dgm:pt>
    <dgm:pt modelId="{9C9A6949-BA52-4034-9FC2-B8B60293E0AD}" type="sibTrans" cxnId="{C4AE3CD4-0A65-46D6-9D4E-CC369317FC34}">
      <dgm:prSet/>
      <dgm:spPr/>
      <dgm:t>
        <a:bodyPr/>
        <a:lstStyle/>
        <a:p>
          <a:endParaRPr lang="en-GB" sz="1400">
            <a:latin typeface="Times New Roman" pitchFamily="18" charset="0"/>
            <a:cs typeface="Times New Roman" pitchFamily="18" charset="0"/>
          </a:endParaRPr>
        </a:p>
      </dgm:t>
    </dgm:pt>
    <dgm:pt modelId="{C2920A73-81A7-4FE9-88F3-0A761B04C780}">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STRATEGIJOS SANTRAUKA...................................................................................................................................................................................</a:t>
          </a:r>
          <a:r>
            <a:rPr lang="ru-RU" sz="1400" dirty="0">
              <a:latin typeface="Times New Roman" pitchFamily="18" charset="0"/>
              <a:cs typeface="Times New Roman" pitchFamily="18" charset="0"/>
            </a:rPr>
            <a:t>	3</a:t>
          </a:r>
          <a:endParaRPr lang="en-GB" sz="1400" dirty="0">
            <a:latin typeface="Times New Roman" pitchFamily="18" charset="0"/>
            <a:cs typeface="Times New Roman" pitchFamily="18" charset="0"/>
          </a:endParaRPr>
        </a:p>
      </dgm:t>
    </dgm:pt>
    <dgm:pt modelId="{9B6824A8-385B-45FC-AC4B-0A46A8CA38B6}" type="parTrans" cxnId="{3D03B6D3-9511-49E6-8CF6-46CFBCA2E69C}">
      <dgm:prSet/>
      <dgm:spPr/>
      <dgm:t>
        <a:bodyPr/>
        <a:lstStyle/>
        <a:p>
          <a:endParaRPr lang="en-GB" sz="1400">
            <a:latin typeface="Times New Roman" pitchFamily="18" charset="0"/>
            <a:cs typeface="Times New Roman" pitchFamily="18" charset="0"/>
          </a:endParaRPr>
        </a:p>
      </dgm:t>
    </dgm:pt>
    <dgm:pt modelId="{F2996B41-FAEC-4E82-885D-1AD74FBF07FD}" type="sibTrans" cxnId="{3D03B6D3-9511-49E6-8CF6-46CFBCA2E69C}">
      <dgm:prSet/>
      <dgm:spPr/>
      <dgm:t>
        <a:bodyPr/>
        <a:lstStyle/>
        <a:p>
          <a:endParaRPr lang="en-GB" sz="1400">
            <a:latin typeface="Times New Roman" pitchFamily="18" charset="0"/>
            <a:cs typeface="Times New Roman" pitchFamily="18" charset="0"/>
          </a:endParaRPr>
        </a:p>
      </dgm:t>
    </dgm:pt>
    <dgm:pt modelId="{BA631606-B3C9-4846-900D-2BE2FF95943D}">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l" rtl="0">
            <a:lnSpc>
              <a:spcPct val="100000"/>
            </a:lnSpc>
            <a:spcBef>
              <a:spcPts val="600"/>
            </a:spcBef>
            <a:tabLst>
              <a:tab pos="10491788" algn="r"/>
            </a:tabLst>
          </a:pPr>
          <a:r>
            <a:rPr lang="lt-LT" sz="1400" dirty="0">
              <a:latin typeface="Times New Roman" pitchFamily="18" charset="0"/>
              <a:cs typeface="Times New Roman" pitchFamily="18" charset="0"/>
            </a:rPr>
            <a:t>BENDROVĖS APLINKOS VEIKSNIŲ ANALIZĖ....................................................................................................................................................</a:t>
          </a:r>
          <a:r>
            <a:rPr lang="ru-RU" sz="1400" dirty="0">
              <a:latin typeface="Times New Roman" pitchFamily="18" charset="0"/>
              <a:cs typeface="Times New Roman" pitchFamily="18" charset="0"/>
            </a:rPr>
            <a:t>	9</a:t>
          </a:r>
          <a:r>
            <a:rPr lang="lt-LT" sz="1400" dirty="0">
              <a:latin typeface="Times New Roman" pitchFamily="18" charset="0"/>
              <a:cs typeface="Times New Roman" pitchFamily="18" charset="0"/>
            </a:rPr>
            <a:t> VIDINĖS APLINKOS ANALIZĖ................................................................................................................................................................................ 9 IŠORINĖS APLINKOS ANALIZĖ.............................................................................................................................................................................</a:t>
          </a:r>
          <a:r>
            <a:rPr lang="ru-RU" sz="1400" dirty="0">
              <a:latin typeface="Times New Roman" pitchFamily="18" charset="0"/>
              <a:cs typeface="Times New Roman" pitchFamily="18" charset="0"/>
            </a:rPr>
            <a:t>	13</a:t>
          </a:r>
          <a:endParaRPr lang="en-GB" sz="1400" dirty="0">
            <a:latin typeface="Times New Roman" pitchFamily="18" charset="0"/>
            <a:cs typeface="Times New Roman" pitchFamily="18" charset="0"/>
          </a:endParaRPr>
        </a:p>
      </dgm:t>
    </dgm:pt>
    <dgm:pt modelId="{CAFC25CE-F6CF-464A-BADA-A0A8AFD87D3F}" type="parTrans" cxnId="{D1A67E27-7977-426A-A3A6-670CEB7AB7E6}">
      <dgm:prSet/>
      <dgm:spPr/>
      <dgm:t>
        <a:bodyPr/>
        <a:lstStyle/>
        <a:p>
          <a:endParaRPr lang="en-GB" sz="1400">
            <a:latin typeface="Times New Roman" pitchFamily="18" charset="0"/>
            <a:cs typeface="Times New Roman" pitchFamily="18" charset="0"/>
          </a:endParaRPr>
        </a:p>
      </dgm:t>
    </dgm:pt>
    <dgm:pt modelId="{B5B9298E-9F09-4EB6-A078-782F8F167CFC}" type="sibTrans" cxnId="{D1A67E27-7977-426A-A3A6-670CEB7AB7E6}">
      <dgm:prSet/>
      <dgm:spPr/>
      <dgm:t>
        <a:bodyPr/>
        <a:lstStyle/>
        <a:p>
          <a:endParaRPr lang="en-GB" sz="1400">
            <a:latin typeface="Times New Roman" pitchFamily="18" charset="0"/>
            <a:cs typeface="Times New Roman" pitchFamily="18" charset="0"/>
          </a:endParaRPr>
        </a:p>
      </dgm:t>
    </dgm:pt>
    <dgm:pt modelId="{46FF3D8F-1228-42D9-AE51-52A489793DE5}">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KONKURENCINĖS APLINKOS ANALIZĖ.............................................................................................................................................................</a:t>
          </a:r>
          <a:r>
            <a:rPr lang="ru-RU" sz="1400" dirty="0">
              <a:latin typeface="Times New Roman" pitchFamily="18" charset="0"/>
              <a:cs typeface="Times New Roman" pitchFamily="18" charset="0"/>
            </a:rPr>
            <a:t>	15</a:t>
          </a:r>
          <a:endParaRPr lang="en-GB" sz="1400" dirty="0">
            <a:latin typeface="Times New Roman" pitchFamily="18" charset="0"/>
            <a:cs typeface="Times New Roman" pitchFamily="18" charset="0"/>
          </a:endParaRPr>
        </a:p>
      </dgm:t>
    </dgm:pt>
    <dgm:pt modelId="{E098AE83-41A3-4EF3-9D76-EFB4AA714F0E}" type="parTrans" cxnId="{3956B959-3551-49B8-B393-FD786FCF2E6F}">
      <dgm:prSet/>
      <dgm:spPr/>
      <dgm:t>
        <a:bodyPr/>
        <a:lstStyle/>
        <a:p>
          <a:endParaRPr lang="en-GB" sz="1400">
            <a:latin typeface="Times New Roman" pitchFamily="18" charset="0"/>
            <a:cs typeface="Times New Roman" pitchFamily="18" charset="0"/>
          </a:endParaRPr>
        </a:p>
      </dgm:t>
    </dgm:pt>
    <dgm:pt modelId="{7D92507A-C89C-4C28-9A7A-70575297D467}" type="sibTrans" cxnId="{3956B959-3551-49B8-B393-FD786FCF2E6F}">
      <dgm:prSet/>
      <dgm:spPr/>
      <dgm:t>
        <a:bodyPr/>
        <a:lstStyle/>
        <a:p>
          <a:endParaRPr lang="en-GB" sz="1400">
            <a:latin typeface="Times New Roman" pitchFamily="18" charset="0"/>
            <a:cs typeface="Times New Roman" pitchFamily="18" charset="0"/>
          </a:endParaRPr>
        </a:p>
      </dgm:t>
    </dgm:pt>
    <dgm:pt modelId="{B018791F-8C47-41AC-8C33-70E4458023A0}">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BENDROVĖS MISIJA, VIZIJA, VERTYBĖS, STRATEGINĖS KRYPTYS IR TIKSLAI......................................................................................</a:t>
          </a:r>
          <a:r>
            <a:rPr lang="ru-RU" sz="1400" dirty="0">
              <a:latin typeface="Times New Roman" pitchFamily="18" charset="0"/>
              <a:cs typeface="Times New Roman" pitchFamily="18" charset="0"/>
            </a:rPr>
            <a:t>	17</a:t>
          </a:r>
          <a:endParaRPr lang="en-GB" sz="1400" dirty="0">
            <a:latin typeface="Times New Roman" pitchFamily="18" charset="0"/>
            <a:cs typeface="Times New Roman" pitchFamily="18" charset="0"/>
          </a:endParaRPr>
        </a:p>
      </dgm:t>
    </dgm:pt>
    <dgm:pt modelId="{321CC6BB-DDA9-4698-B446-5193EA4D48A3}" type="parTrans" cxnId="{64FDC53F-5A96-4BBD-A424-DC7F1A04D067}">
      <dgm:prSet/>
      <dgm:spPr/>
      <dgm:t>
        <a:bodyPr/>
        <a:lstStyle/>
        <a:p>
          <a:endParaRPr lang="en-GB" sz="1400">
            <a:latin typeface="Times New Roman" pitchFamily="18" charset="0"/>
            <a:cs typeface="Times New Roman" pitchFamily="18" charset="0"/>
          </a:endParaRPr>
        </a:p>
      </dgm:t>
    </dgm:pt>
    <dgm:pt modelId="{072A9F7D-4A99-42C5-A75B-9CB25377F0DC}" type="sibTrans" cxnId="{64FDC53F-5A96-4BBD-A424-DC7F1A04D067}">
      <dgm:prSet/>
      <dgm:spPr/>
      <dgm:t>
        <a:bodyPr/>
        <a:lstStyle/>
        <a:p>
          <a:endParaRPr lang="en-GB" sz="1400">
            <a:latin typeface="Times New Roman" pitchFamily="18" charset="0"/>
            <a:cs typeface="Times New Roman" pitchFamily="18" charset="0"/>
          </a:endParaRPr>
        </a:p>
      </dgm:t>
    </dgm:pt>
    <dgm:pt modelId="{4AD815B1-8923-4A09-9CB1-5F253C57B8E4}">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SOCIALINĖS, APLINKOSAUGOS INICIATYVOS IR POLITIKA........................................................................................................................</a:t>
          </a:r>
          <a:r>
            <a:rPr lang="ru-RU" sz="1400" dirty="0">
              <a:latin typeface="Times New Roman" pitchFamily="18" charset="0"/>
              <a:cs typeface="Times New Roman" pitchFamily="18" charset="0"/>
            </a:rPr>
            <a:t>19</a:t>
          </a:r>
          <a:endParaRPr lang="en-GB" sz="1400" dirty="0">
            <a:latin typeface="Times New Roman" pitchFamily="18" charset="0"/>
            <a:cs typeface="Times New Roman" pitchFamily="18" charset="0"/>
          </a:endParaRPr>
        </a:p>
      </dgm:t>
    </dgm:pt>
    <dgm:pt modelId="{98BA1628-33AD-484B-9EB5-306376EDB6B4}" type="parTrans" cxnId="{14E81D14-E8C4-41E8-876D-B8D248436E35}">
      <dgm:prSet/>
      <dgm:spPr/>
      <dgm:t>
        <a:bodyPr/>
        <a:lstStyle/>
        <a:p>
          <a:endParaRPr lang="en-GB" sz="1400">
            <a:latin typeface="Times New Roman" pitchFamily="18" charset="0"/>
            <a:cs typeface="Times New Roman" pitchFamily="18" charset="0"/>
          </a:endParaRPr>
        </a:p>
      </dgm:t>
    </dgm:pt>
    <dgm:pt modelId="{7DDEC9B2-3AE1-42D4-AE73-9ED65EBD8C5B}" type="sibTrans" cxnId="{14E81D14-E8C4-41E8-876D-B8D248436E35}">
      <dgm:prSet/>
      <dgm:spPr/>
      <dgm:t>
        <a:bodyPr/>
        <a:lstStyle/>
        <a:p>
          <a:endParaRPr lang="en-GB" sz="1400">
            <a:latin typeface="Times New Roman" pitchFamily="18" charset="0"/>
            <a:cs typeface="Times New Roman" pitchFamily="18" charset="0"/>
          </a:endParaRPr>
        </a:p>
      </dgm:t>
    </dgm:pt>
    <dgm:pt modelId="{3D7C8622-62CC-4381-B62B-92D20EABC870}">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GALIMI PAVOJAI IR JŲ VALDYMAS.....................................................................................................................................................................</a:t>
          </a:r>
          <a:r>
            <a:rPr lang="ru-RU" sz="1400" dirty="0">
              <a:latin typeface="Times New Roman" pitchFamily="18" charset="0"/>
              <a:cs typeface="Times New Roman" pitchFamily="18" charset="0"/>
            </a:rPr>
            <a:t>	20</a:t>
          </a:r>
          <a:endParaRPr lang="en-GB" sz="1400" dirty="0">
            <a:latin typeface="Times New Roman" pitchFamily="18" charset="0"/>
            <a:cs typeface="Times New Roman" pitchFamily="18" charset="0"/>
          </a:endParaRPr>
        </a:p>
      </dgm:t>
    </dgm:pt>
    <dgm:pt modelId="{F6449695-5741-4263-8B72-FDCE544B678A}" type="parTrans" cxnId="{D9A81FD2-62F6-4D9F-9D88-F4B44E9D8651}">
      <dgm:prSet/>
      <dgm:spPr/>
      <dgm:t>
        <a:bodyPr/>
        <a:lstStyle/>
        <a:p>
          <a:endParaRPr lang="en-GB" sz="1400">
            <a:latin typeface="Times New Roman" pitchFamily="18" charset="0"/>
            <a:cs typeface="Times New Roman" pitchFamily="18" charset="0"/>
          </a:endParaRPr>
        </a:p>
      </dgm:t>
    </dgm:pt>
    <dgm:pt modelId="{9E19B5F5-2758-4973-BC5B-B8D2422B5AF0}" type="sibTrans" cxnId="{D9A81FD2-62F6-4D9F-9D88-F4B44E9D8651}">
      <dgm:prSet/>
      <dgm:spPr/>
      <dgm:t>
        <a:bodyPr/>
        <a:lstStyle/>
        <a:p>
          <a:endParaRPr lang="en-GB" sz="1400">
            <a:latin typeface="Times New Roman" pitchFamily="18" charset="0"/>
            <a:cs typeface="Times New Roman" pitchFamily="18" charset="0"/>
          </a:endParaRPr>
        </a:p>
      </dgm:t>
    </dgm:pt>
    <dgm:pt modelId="{2277B462-943E-4678-B67C-67D7E0895F88}">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FINANSINĖS PROGNOZĖS......................................................................................................................................................................................</a:t>
          </a:r>
          <a:r>
            <a:rPr lang="ru-RU" sz="1400" dirty="0">
              <a:latin typeface="Times New Roman" pitchFamily="18" charset="0"/>
              <a:cs typeface="Times New Roman" pitchFamily="18" charset="0"/>
            </a:rPr>
            <a:t>	21</a:t>
          </a:r>
          <a:endParaRPr lang="en-GB" sz="1400" dirty="0">
            <a:latin typeface="Times New Roman" pitchFamily="18" charset="0"/>
            <a:cs typeface="Times New Roman" pitchFamily="18" charset="0"/>
          </a:endParaRPr>
        </a:p>
      </dgm:t>
    </dgm:pt>
    <dgm:pt modelId="{12641536-AC89-448A-9B32-5BBEAD378DA2}" type="parTrans" cxnId="{8A7C2423-A0A2-4881-9A3D-EB9034B1E1AD}">
      <dgm:prSet/>
      <dgm:spPr/>
      <dgm:t>
        <a:bodyPr/>
        <a:lstStyle/>
        <a:p>
          <a:endParaRPr lang="en-GB" sz="1400">
            <a:latin typeface="Times New Roman" pitchFamily="18" charset="0"/>
            <a:cs typeface="Times New Roman" pitchFamily="18" charset="0"/>
          </a:endParaRPr>
        </a:p>
      </dgm:t>
    </dgm:pt>
    <dgm:pt modelId="{D3A4DDA1-F685-48EE-8B41-A33F26782DC9}" type="sibTrans" cxnId="{8A7C2423-A0A2-4881-9A3D-EB9034B1E1AD}">
      <dgm:prSet/>
      <dgm:spPr/>
      <dgm:t>
        <a:bodyPr/>
        <a:lstStyle/>
        <a:p>
          <a:endParaRPr lang="en-GB" sz="1400">
            <a:latin typeface="Times New Roman" pitchFamily="18" charset="0"/>
            <a:cs typeface="Times New Roman" pitchFamily="18" charset="0"/>
          </a:endParaRPr>
        </a:p>
      </dgm:t>
    </dgm:pt>
    <dgm:pt modelId="{917459F4-D213-4217-8712-87601572713F}">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STRATEGIJOS VERTINIMO, TOBULINIMO IR PALAIKYMO PRINCIPAI........................................................................................................</a:t>
          </a:r>
          <a:r>
            <a:rPr lang="ru-RU" sz="1400" dirty="0">
              <a:latin typeface="Times New Roman" pitchFamily="18" charset="0"/>
              <a:cs typeface="Times New Roman" pitchFamily="18" charset="0"/>
            </a:rPr>
            <a:t>	22</a:t>
          </a:r>
          <a:endParaRPr lang="en-GB" sz="1400" dirty="0">
            <a:latin typeface="Times New Roman" pitchFamily="18" charset="0"/>
            <a:cs typeface="Times New Roman" pitchFamily="18" charset="0"/>
          </a:endParaRPr>
        </a:p>
      </dgm:t>
    </dgm:pt>
    <dgm:pt modelId="{F635673E-2593-4460-B0AA-1F11EEDA742C}" type="parTrans" cxnId="{A5BB4206-7BA4-43B9-BF28-AC056627DF85}">
      <dgm:prSet/>
      <dgm:spPr/>
      <dgm:t>
        <a:bodyPr/>
        <a:lstStyle/>
        <a:p>
          <a:endParaRPr lang="en-GB" sz="1400">
            <a:latin typeface="Times New Roman" pitchFamily="18" charset="0"/>
            <a:cs typeface="Times New Roman" pitchFamily="18" charset="0"/>
          </a:endParaRPr>
        </a:p>
      </dgm:t>
    </dgm:pt>
    <dgm:pt modelId="{CE809A56-F9D7-45AF-86B5-7721D8FEDF4A}" type="sibTrans" cxnId="{A5BB4206-7BA4-43B9-BF28-AC056627DF85}">
      <dgm:prSet/>
      <dgm:spPr/>
      <dgm:t>
        <a:bodyPr/>
        <a:lstStyle/>
        <a:p>
          <a:endParaRPr lang="en-GB" sz="1400">
            <a:latin typeface="Times New Roman" pitchFamily="18" charset="0"/>
            <a:cs typeface="Times New Roman" pitchFamily="18" charset="0"/>
          </a:endParaRPr>
        </a:p>
      </dgm:t>
    </dgm:pt>
    <dgm:pt modelId="{9CE79315-A5FE-4420-A05D-FE3FFC377D38}">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l" rtl="0">
            <a:lnSpc>
              <a:spcPct val="90000"/>
            </a:lnSpc>
            <a:spcBef>
              <a:spcPct val="0"/>
            </a:spcBef>
            <a:tabLst>
              <a:tab pos="84138" algn="l"/>
              <a:tab pos="10439400" algn="r"/>
            </a:tabLst>
          </a:pPr>
          <a:r>
            <a:rPr lang="lt-LT" sz="1400" dirty="0">
              <a:latin typeface="Times New Roman" pitchFamily="18" charset="0"/>
              <a:cs typeface="Times New Roman" pitchFamily="18" charset="0"/>
            </a:rPr>
            <a:t>PRIEDAI:                                                                                                                                                                                                                                          1 PRIEDAS</a:t>
          </a:r>
          <a:r>
            <a:rPr lang="en-US" sz="1400" dirty="0">
              <a:latin typeface="Times New Roman" pitchFamily="18" charset="0"/>
              <a:cs typeface="Times New Roman" pitchFamily="18" charset="0"/>
            </a:rPr>
            <a:t>.</a:t>
          </a:r>
          <a:r>
            <a:rPr lang="lt-LT" sz="1400" dirty="0">
              <a:latin typeface="Times New Roman" pitchFamily="18" charset="0"/>
              <a:cs typeface="Times New Roman" pitchFamily="18" charset="0"/>
            </a:rPr>
            <a:t> </a:t>
          </a:r>
          <a:r>
            <a:rPr lang="pt-BR" sz="1400" dirty="0">
              <a:latin typeface="Times New Roman" pitchFamily="18" charset="0"/>
              <a:cs typeface="Times New Roman" pitchFamily="18" charset="0"/>
            </a:rPr>
            <a:t>STRATEGIJOS TIKSLAI, UŽDAVINIAI, PRIEMONĖS IR </a:t>
          </a:r>
          <a:r>
            <a:rPr lang="lt-LT" sz="1400" dirty="0">
              <a:latin typeface="Times New Roman" pitchFamily="18" charset="0"/>
              <a:cs typeface="Times New Roman" pitchFamily="18" charset="0"/>
            </a:rPr>
            <a:t>Į</a:t>
          </a:r>
          <a:r>
            <a:rPr lang="pt-BR" sz="1400" dirty="0">
              <a:latin typeface="Times New Roman" pitchFamily="18" charset="0"/>
              <a:cs typeface="Times New Roman" pitchFamily="18" charset="0"/>
            </a:rPr>
            <a:t>GYVENDINIMO VERTINIMO KRITERIJAI</a:t>
          </a:r>
          <a:endParaRPr lang="en-GB" sz="1400" dirty="0">
            <a:latin typeface="Times New Roman" pitchFamily="18" charset="0"/>
            <a:cs typeface="Times New Roman" pitchFamily="18" charset="0"/>
          </a:endParaRPr>
        </a:p>
      </dgm:t>
    </dgm:pt>
    <dgm:pt modelId="{E081A0EE-88E3-472B-B940-88B86E6E574A}" type="parTrans" cxnId="{22BE3D58-6F20-4C76-A050-C80954EF877F}">
      <dgm:prSet/>
      <dgm:spPr/>
      <dgm:t>
        <a:bodyPr/>
        <a:lstStyle/>
        <a:p>
          <a:endParaRPr lang="en-GB" sz="1400">
            <a:latin typeface="Times New Roman" pitchFamily="18" charset="0"/>
            <a:cs typeface="Times New Roman" pitchFamily="18" charset="0"/>
          </a:endParaRPr>
        </a:p>
      </dgm:t>
    </dgm:pt>
    <dgm:pt modelId="{6467358B-CEAF-47F1-BCDD-D915131FD683}" type="sibTrans" cxnId="{22BE3D58-6F20-4C76-A050-C80954EF877F}">
      <dgm:prSet/>
      <dgm:spPr/>
      <dgm:t>
        <a:bodyPr/>
        <a:lstStyle/>
        <a:p>
          <a:endParaRPr lang="en-GB" sz="1400">
            <a:latin typeface="Times New Roman" pitchFamily="18" charset="0"/>
            <a:cs typeface="Times New Roman" pitchFamily="18" charset="0"/>
          </a:endParaRPr>
        </a:p>
      </dgm:t>
    </dgm:pt>
    <dgm:pt modelId="{2AD6677C-D992-4373-9528-678258ECF6D6}">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BENDROVĖS VEIKLOS APRAŠYMAS IR VEIKLOS FINANSINIAI RODIKLIAI.............................................................................................</a:t>
          </a:r>
          <a:r>
            <a:rPr lang="ru-RU" sz="1400" dirty="0">
              <a:latin typeface="Times New Roman" pitchFamily="18" charset="0"/>
              <a:cs typeface="Times New Roman" pitchFamily="18" charset="0"/>
            </a:rPr>
            <a:t>	5</a:t>
          </a:r>
          <a:endParaRPr lang="en-GB" sz="1400" dirty="0">
            <a:latin typeface="Times New Roman" pitchFamily="18" charset="0"/>
            <a:cs typeface="Times New Roman" pitchFamily="18" charset="0"/>
          </a:endParaRPr>
        </a:p>
      </dgm:t>
    </dgm:pt>
    <dgm:pt modelId="{9E61CEFB-4AFF-4327-BE5A-E110DDB09199}" type="sibTrans" cxnId="{0F604EF6-796A-4F52-9B23-43DA2F117220}">
      <dgm:prSet/>
      <dgm:spPr/>
      <dgm:t>
        <a:bodyPr/>
        <a:lstStyle/>
        <a:p>
          <a:endParaRPr lang="en-GB" sz="1400">
            <a:latin typeface="Times New Roman" pitchFamily="18" charset="0"/>
            <a:cs typeface="Times New Roman" pitchFamily="18" charset="0"/>
          </a:endParaRPr>
        </a:p>
      </dgm:t>
    </dgm:pt>
    <dgm:pt modelId="{922A08C3-AC10-4E92-8059-019A32E090E6}" type="parTrans" cxnId="{0F604EF6-796A-4F52-9B23-43DA2F117220}">
      <dgm:prSet/>
      <dgm:spPr/>
      <dgm:t>
        <a:bodyPr/>
        <a:lstStyle/>
        <a:p>
          <a:endParaRPr lang="en-GB" sz="1400">
            <a:latin typeface="Times New Roman" pitchFamily="18" charset="0"/>
            <a:cs typeface="Times New Roman" pitchFamily="18" charset="0"/>
          </a:endParaRPr>
        </a:p>
      </dgm:t>
    </dgm:pt>
    <dgm:pt modelId="{C912C1DD-32E8-460F-B605-F23D8B67729C}">
      <dgm:prSet custT="1"/>
      <dgm:spPr>
        <a:gradFill rotWithShape="0">
          <a:gsLst>
            <a:gs pos="94737">
              <a:schemeClr val="accent1">
                <a:lumMod val="10000"/>
                <a:lumOff val="90000"/>
              </a:schemeClr>
            </a:gs>
            <a:gs pos="0">
              <a:srgbClr val="669900"/>
            </a:gs>
            <a:gs pos="70000">
              <a:schemeClr val="bg2">
                <a:lumMod val="20000"/>
                <a:lumOff val="80000"/>
              </a:schemeClr>
            </a:gs>
          </a:gsLst>
          <a:lin ang="5400000" scaled="0"/>
        </a:gradFill>
      </dgm:spPr>
      <dgm:t>
        <a:bodyPr/>
        <a:lstStyle/>
        <a:p>
          <a:pPr algn="just" rtl="0">
            <a:lnSpc>
              <a:spcPct val="90000"/>
            </a:lnSpc>
            <a:spcBef>
              <a:spcPct val="0"/>
            </a:spcBef>
            <a:tabLst>
              <a:tab pos="10491788" algn="r"/>
            </a:tabLst>
          </a:pPr>
          <a:r>
            <a:rPr lang="lt-LT" sz="1400" dirty="0">
              <a:latin typeface="Times New Roman" pitchFamily="18" charset="0"/>
              <a:cs typeface="Times New Roman" pitchFamily="18" charset="0"/>
            </a:rPr>
            <a:t>SSGG ANALIZĖ.........................................................................................................................................................................................................</a:t>
          </a:r>
          <a:r>
            <a:rPr lang="ru-RU" sz="1400" dirty="0">
              <a:latin typeface="Times New Roman" pitchFamily="18" charset="0"/>
              <a:cs typeface="Times New Roman" pitchFamily="18" charset="0"/>
            </a:rPr>
            <a:t>	16</a:t>
          </a:r>
          <a:endParaRPr lang="en-GB" sz="1400" dirty="0">
            <a:latin typeface="Times New Roman" pitchFamily="18" charset="0"/>
            <a:cs typeface="Times New Roman" pitchFamily="18" charset="0"/>
          </a:endParaRPr>
        </a:p>
      </dgm:t>
    </dgm:pt>
    <dgm:pt modelId="{2E892893-E34F-4AE1-BC74-881ADA15D89F}" type="sibTrans" cxnId="{F2F48BAA-71F0-4C22-8E20-D2916E3A627F}">
      <dgm:prSet/>
      <dgm:spPr/>
      <dgm:t>
        <a:bodyPr/>
        <a:lstStyle/>
        <a:p>
          <a:endParaRPr lang="en-GB" sz="1400">
            <a:latin typeface="Times New Roman" pitchFamily="18" charset="0"/>
            <a:cs typeface="Times New Roman" pitchFamily="18" charset="0"/>
          </a:endParaRPr>
        </a:p>
      </dgm:t>
    </dgm:pt>
    <dgm:pt modelId="{38CDF3FD-5F8B-4503-8570-4F907339FC9F}" type="parTrans" cxnId="{F2F48BAA-71F0-4C22-8E20-D2916E3A627F}">
      <dgm:prSet/>
      <dgm:spPr/>
      <dgm:t>
        <a:bodyPr/>
        <a:lstStyle/>
        <a:p>
          <a:endParaRPr lang="en-GB" sz="1400">
            <a:latin typeface="Times New Roman" pitchFamily="18" charset="0"/>
            <a:cs typeface="Times New Roman" pitchFamily="18" charset="0"/>
          </a:endParaRPr>
        </a:p>
      </dgm:t>
    </dgm:pt>
    <dgm:pt modelId="{AEE49288-D5C7-425D-9150-F33C9F188E95}" type="pres">
      <dgm:prSet presAssocID="{601985BE-4BC2-4087-838F-1E5B2BBEF2F1}" presName="Name0" presStyleCnt="0">
        <dgm:presLayoutVars>
          <dgm:dir/>
          <dgm:animLvl val="lvl"/>
          <dgm:resizeHandles val="exact"/>
        </dgm:presLayoutVars>
      </dgm:prSet>
      <dgm:spPr/>
      <dgm:t>
        <a:bodyPr/>
        <a:lstStyle/>
        <a:p>
          <a:endParaRPr lang="lt-LT"/>
        </a:p>
      </dgm:t>
    </dgm:pt>
    <dgm:pt modelId="{50910D30-C59F-49B1-83C5-79085A5F0612}" type="pres">
      <dgm:prSet presAssocID="{CC5A8249-D0D7-45BA-9F94-BADD39ED2DF2}" presName="composite" presStyleCnt="0"/>
      <dgm:spPr/>
    </dgm:pt>
    <dgm:pt modelId="{0765809B-6B31-44A4-9E9D-64EACEBE47F7}" type="pres">
      <dgm:prSet presAssocID="{CC5A8249-D0D7-45BA-9F94-BADD39ED2DF2}" presName="parTx" presStyleLbl="alignNode1" presStyleIdx="0" presStyleCnt="1" custScaleY="100000" custLinFactNeighborX="3716" custLinFactNeighborY="-2683">
        <dgm:presLayoutVars>
          <dgm:chMax val="0"/>
          <dgm:chPref val="0"/>
          <dgm:bulletEnabled val="1"/>
        </dgm:presLayoutVars>
      </dgm:prSet>
      <dgm:spPr/>
      <dgm:t>
        <a:bodyPr/>
        <a:lstStyle/>
        <a:p>
          <a:endParaRPr lang="lt-LT"/>
        </a:p>
      </dgm:t>
    </dgm:pt>
    <dgm:pt modelId="{BAE57A50-E5EC-4E4E-8FEB-56A477FDBC23}" type="pres">
      <dgm:prSet presAssocID="{CC5A8249-D0D7-45BA-9F94-BADD39ED2DF2}" presName="desTx" presStyleLbl="alignAccFollowNode1" presStyleIdx="0" presStyleCnt="1" custScaleY="115077">
        <dgm:presLayoutVars>
          <dgm:bulletEnabled val="1"/>
        </dgm:presLayoutVars>
      </dgm:prSet>
      <dgm:spPr/>
      <dgm:t>
        <a:bodyPr/>
        <a:lstStyle/>
        <a:p>
          <a:endParaRPr lang="lt-LT"/>
        </a:p>
      </dgm:t>
    </dgm:pt>
  </dgm:ptLst>
  <dgm:cxnLst>
    <dgm:cxn modelId="{22BE3D58-6F20-4C76-A050-C80954EF877F}" srcId="{CC5A8249-D0D7-45BA-9F94-BADD39ED2DF2}" destId="{9CE79315-A5FE-4420-A05D-FE3FFC377D38}" srcOrd="10" destOrd="0" parTransId="{E081A0EE-88E3-472B-B940-88B86E6E574A}" sibTransId="{6467358B-CEAF-47F1-BCDD-D915131FD683}"/>
    <dgm:cxn modelId="{9FFBBBA9-651F-4A2C-87AE-3E6A4D8B3024}" type="presOf" srcId="{C2920A73-81A7-4FE9-88F3-0A761B04C780}" destId="{BAE57A50-E5EC-4E4E-8FEB-56A477FDBC23}" srcOrd="0" destOrd="0" presId="urn:microsoft.com/office/officeart/2005/8/layout/hList1"/>
    <dgm:cxn modelId="{8A6F9427-A736-41DB-9D7F-4076ADFBB57E}" type="presOf" srcId="{BA631606-B3C9-4846-900D-2BE2FF95943D}" destId="{BAE57A50-E5EC-4E4E-8FEB-56A477FDBC23}" srcOrd="0" destOrd="2" presId="urn:microsoft.com/office/officeart/2005/8/layout/hList1"/>
    <dgm:cxn modelId="{A5BB4206-7BA4-43B9-BF28-AC056627DF85}" srcId="{CC5A8249-D0D7-45BA-9F94-BADD39ED2DF2}" destId="{917459F4-D213-4217-8712-87601572713F}" srcOrd="9" destOrd="0" parTransId="{F635673E-2593-4460-B0AA-1F11EEDA742C}" sibTransId="{CE809A56-F9D7-45AF-86B5-7721D8FEDF4A}"/>
    <dgm:cxn modelId="{D1A67E27-7977-426A-A3A6-670CEB7AB7E6}" srcId="{CC5A8249-D0D7-45BA-9F94-BADD39ED2DF2}" destId="{BA631606-B3C9-4846-900D-2BE2FF95943D}" srcOrd="2" destOrd="0" parTransId="{CAFC25CE-F6CF-464A-BADA-A0A8AFD87D3F}" sibTransId="{B5B9298E-9F09-4EB6-A078-782F8F167CFC}"/>
    <dgm:cxn modelId="{FE90F65C-C618-47B8-BE3B-4C87A1E88673}" type="presOf" srcId="{CC5A8249-D0D7-45BA-9F94-BADD39ED2DF2}" destId="{0765809B-6B31-44A4-9E9D-64EACEBE47F7}" srcOrd="0" destOrd="0" presId="urn:microsoft.com/office/officeart/2005/8/layout/hList1"/>
    <dgm:cxn modelId="{960DFB45-E36A-424F-81F9-6F5CBF638A87}" type="presOf" srcId="{4AD815B1-8923-4A09-9CB1-5F253C57B8E4}" destId="{BAE57A50-E5EC-4E4E-8FEB-56A477FDBC23}" srcOrd="0" destOrd="6" presId="urn:microsoft.com/office/officeart/2005/8/layout/hList1"/>
    <dgm:cxn modelId="{27E631C4-BAEE-42B0-957A-6D1E56781EF2}" type="presOf" srcId="{917459F4-D213-4217-8712-87601572713F}" destId="{BAE57A50-E5EC-4E4E-8FEB-56A477FDBC23}" srcOrd="0" destOrd="9" presId="urn:microsoft.com/office/officeart/2005/8/layout/hList1"/>
    <dgm:cxn modelId="{7853FAC1-06C7-4C5B-BF4D-05A131031B6A}" type="presOf" srcId="{C912C1DD-32E8-460F-B605-F23D8B67729C}" destId="{BAE57A50-E5EC-4E4E-8FEB-56A477FDBC23}" srcOrd="0" destOrd="4" presId="urn:microsoft.com/office/officeart/2005/8/layout/hList1"/>
    <dgm:cxn modelId="{8BF66CFC-3AA6-4BB8-8D83-0863718EA035}" type="presOf" srcId="{46FF3D8F-1228-42D9-AE51-52A489793DE5}" destId="{BAE57A50-E5EC-4E4E-8FEB-56A477FDBC23}" srcOrd="0" destOrd="3" presId="urn:microsoft.com/office/officeart/2005/8/layout/hList1"/>
    <dgm:cxn modelId="{3D03B6D3-9511-49E6-8CF6-46CFBCA2E69C}" srcId="{CC5A8249-D0D7-45BA-9F94-BADD39ED2DF2}" destId="{C2920A73-81A7-4FE9-88F3-0A761B04C780}" srcOrd="0" destOrd="0" parTransId="{9B6824A8-385B-45FC-AC4B-0A46A8CA38B6}" sibTransId="{F2996B41-FAEC-4E82-885D-1AD74FBF07FD}"/>
    <dgm:cxn modelId="{A33D7122-72D9-416A-982B-C2425478DD90}" type="presOf" srcId="{9CE79315-A5FE-4420-A05D-FE3FFC377D38}" destId="{BAE57A50-E5EC-4E4E-8FEB-56A477FDBC23}" srcOrd="0" destOrd="10" presId="urn:microsoft.com/office/officeart/2005/8/layout/hList1"/>
    <dgm:cxn modelId="{D9A81FD2-62F6-4D9F-9D88-F4B44E9D8651}" srcId="{CC5A8249-D0D7-45BA-9F94-BADD39ED2DF2}" destId="{3D7C8622-62CC-4381-B62B-92D20EABC870}" srcOrd="7" destOrd="0" parTransId="{F6449695-5741-4263-8B72-FDCE544B678A}" sibTransId="{9E19B5F5-2758-4973-BC5B-B8D2422B5AF0}"/>
    <dgm:cxn modelId="{3956B959-3551-49B8-B393-FD786FCF2E6F}" srcId="{CC5A8249-D0D7-45BA-9F94-BADD39ED2DF2}" destId="{46FF3D8F-1228-42D9-AE51-52A489793DE5}" srcOrd="3" destOrd="0" parTransId="{E098AE83-41A3-4EF3-9D76-EFB4AA714F0E}" sibTransId="{7D92507A-C89C-4C28-9A7A-70575297D467}"/>
    <dgm:cxn modelId="{2CDFE77B-EBB6-43DF-B68D-1CAF7F6B3D9C}" type="presOf" srcId="{2AD6677C-D992-4373-9528-678258ECF6D6}" destId="{BAE57A50-E5EC-4E4E-8FEB-56A477FDBC23}" srcOrd="0" destOrd="1" presId="urn:microsoft.com/office/officeart/2005/8/layout/hList1"/>
    <dgm:cxn modelId="{48172E5B-5AC0-486F-AD7D-5D06EEE9A32F}" type="presOf" srcId="{2277B462-943E-4678-B67C-67D7E0895F88}" destId="{BAE57A50-E5EC-4E4E-8FEB-56A477FDBC23}" srcOrd="0" destOrd="8" presId="urn:microsoft.com/office/officeart/2005/8/layout/hList1"/>
    <dgm:cxn modelId="{00E5DE4C-876B-4785-816C-2433D0C1C050}" type="presOf" srcId="{B018791F-8C47-41AC-8C33-70E4458023A0}" destId="{BAE57A50-E5EC-4E4E-8FEB-56A477FDBC23}" srcOrd="0" destOrd="5" presId="urn:microsoft.com/office/officeart/2005/8/layout/hList1"/>
    <dgm:cxn modelId="{EAD8562E-5719-46A9-B99A-2E0E419DE084}" type="presOf" srcId="{3D7C8622-62CC-4381-B62B-92D20EABC870}" destId="{BAE57A50-E5EC-4E4E-8FEB-56A477FDBC23}" srcOrd="0" destOrd="7" presId="urn:microsoft.com/office/officeart/2005/8/layout/hList1"/>
    <dgm:cxn modelId="{0F604EF6-796A-4F52-9B23-43DA2F117220}" srcId="{CC5A8249-D0D7-45BA-9F94-BADD39ED2DF2}" destId="{2AD6677C-D992-4373-9528-678258ECF6D6}" srcOrd="1" destOrd="0" parTransId="{922A08C3-AC10-4E92-8059-019A32E090E6}" sibTransId="{9E61CEFB-4AFF-4327-BE5A-E110DDB09199}"/>
    <dgm:cxn modelId="{C4AE3CD4-0A65-46D6-9D4E-CC369317FC34}" srcId="{601985BE-4BC2-4087-838F-1E5B2BBEF2F1}" destId="{CC5A8249-D0D7-45BA-9F94-BADD39ED2DF2}" srcOrd="0" destOrd="0" parTransId="{25A6F1E2-3CF4-49C8-B4D5-A223134954E6}" sibTransId="{9C9A6949-BA52-4034-9FC2-B8B60293E0AD}"/>
    <dgm:cxn modelId="{F2F48BAA-71F0-4C22-8E20-D2916E3A627F}" srcId="{CC5A8249-D0D7-45BA-9F94-BADD39ED2DF2}" destId="{C912C1DD-32E8-460F-B605-F23D8B67729C}" srcOrd="4" destOrd="0" parTransId="{38CDF3FD-5F8B-4503-8570-4F907339FC9F}" sibTransId="{2E892893-E34F-4AE1-BC74-881ADA15D89F}"/>
    <dgm:cxn modelId="{8A7C2423-A0A2-4881-9A3D-EB9034B1E1AD}" srcId="{CC5A8249-D0D7-45BA-9F94-BADD39ED2DF2}" destId="{2277B462-943E-4678-B67C-67D7E0895F88}" srcOrd="8" destOrd="0" parTransId="{12641536-AC89-448A-9B32-5BBEAD378DA2}" sibTransId="{D3A4DDA1-F685-48EE-8B41-A33F26782DC9}"/>
    <dgm:cxn modelId="{64FDC53F-5A96-4BBD-A424-DC7F1A04D067}" srcId="{CC5A8249-D0D7-45BA-9F94-BADD39ED2DF2}" destId="{B018791F-8C47-41AC-8C33-70E4458023A0}" srcOrd="5" destOrd="0" parTransId="{321CC6BB-DDA9-4698-B446-5193EA4D48A3}" sibTransId="{072A9F7D-4A99-42C5-A75B-9CB25377F0DC}"/>
    <dgm:cxn modelId="{14E81D14-E8C4-41E8-876D-B8D248436E35}" srcId="{CC5A8249-D0D7-45BA-9F94-BADD39ED2DF2}" destId="{4AD815B1-8923-4A09-9CB1-5F253C57B8E4}" srcOrd="6" destOrd="0" parTransId="{98BA1628-33AD-484B-9EB5-306376EDB6B4}" sibTransId="{7DDEC9B2-3AE1-42D4-AE73-9ED65EBD8C5B}"/>
    <dgm:cxn modelId="{08C6A93A-7163-43EE-8669-634B949633E3}" type="presOf" srcId="{601985BE-4BC2-4087-838F-1E5B2BBEF2F1}" destId="{AEE49288-D5C7-425D-9150-F33C9F188E95}" srcOrd="0" destOrd="0" presId="urn:microsoft.com/office/officeart/2005/8/layout/hList1"/>
    <dgm:cxn modelId="{6F31A20B-8A29-4DFE-8678-D826A8C677A0}" type="presParOf" srcId="{AEE49288-D5C7-425D-9150-F33C9F188E95}" destId="{50910D30-C59F-49B1-83C5-79085A5F0612}" srcOrd="0" destOrd="0" presId="urn:microsoft.com/office/officeart/2005/8/layout/hList1"/>
    <dgm:cxn modelId="{F30D9AD1-960E-4E5E-A024-1DA684B4873B}" type="presParOf" srcId="{50910D30-C59F-49B1-83C5-79085A5F0612}" destId="{0765809B-6B31-44A4-9E9D-64EACEBE47F7}" srcOrd="0" destOrd="0" presId="urn:microsoft.com/office/officeart/2005/8/layout/hList1"/>
    <dgm:cxn modelId="{DD628D71-653F-49BB-A723-2A941BCEC782}" type="presParOf" srcId="{50910D30-C59F-49B1-83C5-79085A5F0612}" destId="{BAE57A50-E5EC-4E4E-8FEB-56A477FDBC2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3C1477-2587-4BA2-AD12-E8B1EB601087}" type="doc">
      <dgm:prSet loTypeId="urn:microsoft.com/office/officeart/2005/8/layout/matrix3" loCatId="matrix" qsTypeId="urn:microsoft.com/office/officeart/2005/8/quickstyle/simple2" qsCatId="simple" csTypeId="urn:microsoft.com/office/officeart/2005/8/colors/accent1_1" csCatId="accent1" phldr="1"/>
      <dgm:spPr/>
      <dgm:t>
        <a:bodyPr/>
        <a:lstStyle/>
        <a:p>
          <a:endParaRPr lang="lt-LT"/>
        </a:p>
      </dgm:t>
    </dgm:pt>
    <dgm:pt modelId="{A4AFCDF6-CFC2-44BE-87BD-E7517DE3C16D}">
      <dgm:prSet phldrT="[Tekstas]" custT="1"/>
      <dgm:spPr>
        <a:gradFill flip="none" rotWithShape="0">
          <a:gsLst>
            <a:gs pos="0">
              <a:schemeClr val="tx2">
                <a:lumMod val="20000"/>
                <a:lumOff val="80000"/>
                <a:shade val="30000"/>
                <a:satMod val="115000"/>
              </a:schemeClr>
            </a:gs>
            <a:gs pos="7000">
              <a:schemeClr val="tx2">
                <a:lumMod val="20000"/>
                <a:lumOff val="80000"/>
                <a:shade val="67500"/>
                <a:satMod val="115000"/>
              </a:schemeClr>
            </a:gs>
            <a:gs pos="100000">
              <a:schemeClr val="tx2">
                <a:lumMod val="20000"/>
                <a:lumOff val="80000"/>
                <a:shade val="100000"/>
                <a:satMod val="115000"/>
              </a:schemeClr>
            </a:gs>
          </a:gsLst>
          <a:lin ang="2700000" scaled="1"/>
          <a:tileRect/>
        </a:gradFill>
        <a:scene3d>
          <a:camera prst="orthographicFront"/>
          <a:lightRig rig="threePt" dir="t"/>
        </a:scene3d>
        <a:sp3d>
          <a:bevelT prst="relaxedInset"/>
        </a:sp3d>
      </dgm:spPr>
      <dgm:t>
        <a:bodyPr/>
        <a:lstStyle/>
        <a:p>
          <a:pPr algn="ctr"/>
          <a:r>
            <a:rPr lang="lt-LT" sz="1600" u="sng" dirty="0">
              <a:latin typeface="Times New Roman" pitchFamily="18" charset="0"/>
              <a:cs typeface="Times New Roman" pitchFamily="18" charset="0"/>
            </a:rPr>
            <a:t>STIPRYBĖS:</a:t>
          </a:r>
        </a:p>
        <a:p>
          <a:pPr marL="447675" indent="-447675" algn="just"/>
          <a:r>
            <a:rPr lang="lt-LT" sz="1200" u="none" dirty="0">
              <a:latin typeface="Times New Roman" pitchFamily="18" charset="0"/>
              <a:cs typeface="Times New Roman" pitchFamily="18" charset="0"/>
            </a:rPr>
            <a:t>•	Bendrovė neturi konkurentų šilumos tiekimo, vandens tiekimo ir nuotekų tvarkymo veikloje aptarnaujamoje teritorijoje</a:t>
          </a:r>
          <a:endParaRPr lang="en-GB" sz="1200" u="none" dirty="0">
            <a:latin typeface="Times New Roman" pitchFamily="18" charset="0"/>
            <a:cs typeface="Times New Roman" pitchFamily="18" charset="0"/>
          </a:endParaRPr>
        </a:p>
        <a:p>
          <a:pPr marL="449263" indent="-449263" algn="just"/>
          <a:r>
            <a:rPr lang="lt-LT" sz="1200" u="none" dirty="0">
              <a:latin typeface="Times New Roman" pitchFamily="18" charset="0"/>
              <a:cs typeface="Times New Roman" pitchFamily="18" charset="0"/>
            </a:rPr>
            <a:t>•	Turimų pajėgumų užtenka patenkinti esamų ir potencialių vartotojų poreikį</a:t>
          </a:r>
        </a:p>
        <a:p>
          <a:pPr marL="449263" indent="-449263" algn="just"/>
          <a:r>
            <a:rPr lang="lt-LT" sz="1200" u="none" dirty="0">
              <a:latin typeface="Times New Roman" pitchFamily="18" charset="0"/>
              <a:cs typeface="Times New Roman" pitchFamily="18" charset="0"/>
            </a:rPr>
            <a:t>•	Geros kokybės ir pakankami požeminio vandens ištekliai</a:t>
          </a:r>
          <a:endParaRPr lang="en-GB" sz="1200" u="none" dirty="0">
            <a:latin typeface="Times New Roman" pitchFamily="18" charset="0"/>
            <a:cs typeface="Times New Roman" pitchFamily="18" charset="0"/>
          </a:endParaRPr>
        </a:p>
        <a:p>
          <a:pPr marL="449263" indent="-449263" algn="just"/>
          <a:r>
            <a:rPr lang="lt-LT" sz="1200" u="none" dirty="0">
              <a:latin typeface="Times New Roman" pitchFamily="18" charset="0"/>
              <a:cs typeface="Times New Roman" pitchFamily="18" charset="0"/>
            </a:rPr>
            <a:t>•	Kompaktiškas infrastruktūros išdėstymas leidžia efektyviai vykdyti jos aptarnavimą ir teikti paslaugas</a:t>
          </a:r>
        </a:p>
        <a:p>
          <a:pPr marL="449263" indent="-449263" algn="just"/>
          <a:r>
            <a:rPr lang="pt-BR" sz="1200" u="none" dirty="0">
              <a:latin typeface="Times New Roman" pitchFamily="18" charset="0"/>
              <a:cs typeface="Times New Roman" pitchFamily="18" charset="0"/>
            </a:rPr>
            <a:t>•	Nuolatinis stebėjimas ir greitas reagavimas į avaringas situacijas</a:t>
          </a:r>
          <a:endParaRPr lang="lt-LT" sz="1200" u="none" dirty="0">
            <a:latin typeface="Times New Roman" pitchFamily="18" charset="0"/>
            <a:cs typeface="Times New Roman" pitchFamily="18" charset="0"/>
          </a:endParaRPr>
        </a:p>
        <a:p>
          <a:pPr marL="449263" indent="-449263" algn="just"/>
          <a:r>
            <a:rPr lang="lt-LT" sz="1200" u="none" dirty="0">
              <a:latin typeface="Times New Roman" pitchFamily="18" charset="0"/>
              <a:cs typeface="Times New Roman" pitchFamily="18" charset="0"/>
            </a:rPr>
            <a:t>•	Akredituota kietojo biokuro tyrimų laboratorija (standartas LST EN ISO/IEC 17025:2018), įdiegta rizikų valdymo procedūra</a:t>
          </a:r>
          <a:endParaRPr lang="en-GB" sz="1200" u="none" dirty="0">
            <a:latin typeface="Times New Roman" pitchFamily="18" charset="0"/>
            <a:cs typeface="Times New Roman" pitchFamily="18" charset="0"/>
          </a:endParaRPr>
        </a:p>
        <a:p>
          <a:pPr marL="449263" indent="-449263" algn="just"/>
          <a:r>
            <a:rPr lang="lt-LT" sz="1200" u="none" dirty="0">
              <a:latin typeface="Times New Roman" pitchFamily="18" charset="0"/>
              <a:cs typeface="Times New Roman" pitchFamily="18" charset="0"/>
            </a:rPr>
            <a:t>•	Aukšta Bendrovės personalo kvalifikacija ir ilgametė darbo patirtis</a:t>
          </a:r>
        </a:p>
      </dgm:t>
    </dgm:pt>
    <dgm:pt modelId="{2CB70CE2-10AA-46EB-8919-6D07108D449E}" type="parTrans" cxnId="{63B4AF9B-29D7-4478-B0C3-0DC2BEC83D32}">
      <dgm:prSet/>
      <dgm:spPr/>
      <dgm:t>
        <a:bodyPr/>
        <a:lstStyle/>
        <a:p>
          <a:endParaRPr lang="lt-LT"/>
        </a:p>
      </dgm:t>
    </dgm:pt>
    <dgm:pt modelId="{EA89CDAB-9F18-4E07-96ED-433606EFAADD}" type="sibTrans" cxnId="{63B4AF9B-29D7-4478-B0C3-0DC2BEC83D32}">
      <dgm:prSet/>
      <dgm:spPr/>
      <dgm:t>
        <a:bodyPr/>
        <a:lstStyle/>
        <a:p>
          <a:endParaRPr lang="lt-LT"/>
        </a:p>
      </dgm:t>
    </dgm:pt>
    <dgm:pt modelId="{739A06EE-E775-468B-8523-38D53C950C41}">
      <dgm:prSet phldrT="[Tekstas]" custT="1"/>
      <dgm:spPr>
        <a:gradFill flip="none" rotWithShape="0">
          <a:gsLst>
            <a:gs pos="0">
              <a:schemeClr val="tx2">
                <a:lumMod val="20000"/>
                <a:lumOff val="80000"/>
                <a:shade val="30000"/>
                <a:satMod val="115000"/>
              </a:schemeClr>
            </a:gs>
            <a:gs pos="13000">
              <a:schemeClr val="tx2">
                <a:lumMod val="20000"/>
                <a:lumOff val="80000"/>
                <a:shade val="67500"/>
                <a:satMod val="115000"/>
              </a:schemeClr>
            </a:gs>
            <a:gs pos="100000">
              <a:schemeClr val="tx2">
                <a:lumMod val="20000"/>
                <a:lumOff val="80000"/>
                <a:shade val="100000"/>
                <a:satMod val="115000"/>
              </a:schemeClr>
            </a:gs>
          </a:gsLst>
          <a:lin ang="18900000" scaled="1"/>
          <a:tileRect/>
        </a:gradFill>
        <a:scene3d>
          <a:camera prst="orthographicFront"/>
          <a:lightRig rig="threePt" dir="t"/>
        </a:scene3d>
        <a:sp3d>
          <a:bevelT prst="relaxedInset"/>
        </a:sp3d>
      </dgm:spPr>
      <dgm:t>
        <a:bodyPr/>
        <a:lstStyle/>
        <a:p>
          <a:pPr algn="ctr">
            <a:spcAft>
              <a:spcPct val="35000"/>
            </a:spcAft>
          </a:pPr>
          <a:r>
            <a:rPr lang="lt-LT" sz="1600" u="sng" dirty="0">
              <a:latin typeface="Times New Roman" pitchFamily="18" charset="0"/>
              <a:cs typeface="Times New Roman" pitchFamily="18" charset="0"/>
            </a:rPr>
            <a:t>GALIMYBĖS:</a:t>
          </a:r>
          <a:endParaRPr lang="lt-LT" sz="16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ES struktūrinių fondų lėšų panaudojimas</a:t>
          </a:r>
          <a:endParaRPr lang="en-GB" sz="12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Veiklos plėtimas įdiegiant modernias technologijas</a:t>
          </a:r>
        </a:p>
        <a:p>
          <a:pPr marL="449263" indent="-449263" algn="just">
            <a:spcAft>
              <a:spcPts val="600"/>
            </a:spcAft>
          </a:pPr>
          <a:r>
            <a:rPr lang="lt-LT" sz="1200" dirty="0">
              <a:latin typeface="Times New Roman" pitchFamily="18" charset="0"/>
              <a:cs typeface="Times New Roman" pitchFamily="18" charset="0"/>
            </a:rPr>
            <a:t>•	Naujų, atitinkančių faktinę savikainą, teikiamų paslaugų kainų derinimas su VERT</a:t>
          </a:r>
        </a:p>
        <a:p>
          <a:pPr marL="449263" indent="-449263" algn="just">
            <a:spcAft>
              <a:spcPts val="600"/>
            </a:spcAft>
          </a:pPr>
          <a:r>
            <a:rPr lang="lt-LT" sz="1200" dirty="0">
              <a:latin typeface="Times New Roman" pitchFamily="18" charset="0"/>
              <a:cs typeface="Times New Roman" pitchFamily="18" charset="0"/>
            </a:rPr>
            <a:t>•	Pasiūlymų ir pastabų dėl teisės aktų pakeitimų teikimas</a:t>
          </a:r>
          <a:endParaRPr lang="en-GB" sz="12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Dalyvavimas užimtumo rėmimo programose pasinaudojant valstybės parama per įdarbinimą subsidijuojant</a:t>
          </a:r>
        </a:p>
        <a:p>
          <a:pPr marL="449263" indent="-449263" algn="just">
            <a:spcAft>
              <a:spcPts val="600"/>
            </a:spcAft>
          </a:pPr>
          <a:endParaRPr lang="lt-LT" sz="1200" dirty="0">
            <a:latin typeface="Times New Roman" pitchFamily="18" charset="0"/>
            <a:cs typeface="Times New Roman" pitchFamily="18" charset="0"/>
          </a:endParaRPr>
        </a:p>
        <a:p>
          <a:pPr marL="449263" indent="-449263" algn="just">
            <a:spcAft>
              <a:spcPts val="600"/>
            </a:spcAft>
          </a:pPr>
          <a:endParaRPr lang="lt-LT" sz="1200" dirty="0">
            <a:latin typeface="Times New Roman" pitchFamily="18" charset="0"/>
            <a:cs typeface="Times New Roman" pitchFamily="18" charset="0"/>
          </a:endParaRPr>
        </a:p>
      </dgm:t>
    </dgm:pt>
    <dgm:pt modelId="{85B8F2B4-3F93-46F2-AA1C-1FE3C305761D}" type="sibTrans" cxnId="{FA6116A0-FE6D-4EE8-ACFA-7EB506552130}">
      <dgm:prSet/>
      <dgm:spPr/>
      <dgm:t>
        <a:bodyPr/>
        <a:lstStyle/>
        <a:p>
          <a:endParaRPr lang="lt-LT"/>
        </a:p>
      </dgm:t>
    </dgm:pt>
    <dgm:pt modelId="{76C2713E-7064-431E-80C6-316DE8287C5D}" type="parTrans" cxnId="{FA6116A0-FE6D-4EE8-ACFA-7EB506552130}">
      <dgm:prSet/>
      <dgm:spPr/>
      <dgm:t>
        <a:bodyPr/>
        <a:lstStyle/>
        <a:p>
          <a:endParaRPr lang="lt-LT"/>
        </a:p>
      </dgm:t>
    </dgm:pt>
    <dgm:pt modelId="{8F566AB5-0327-44D4-9741-6D50364998FC}">
      <dgm:prSet custT="1"/>
      <dgm:spPr>
        <a:gradFill flip="none" rotWithShape="0">
          <a:gsLst>
            <a:gs pos="0">
              <a:schemeClr val="tx2">
                <a:lumMod val="20000"/>
                <a:lumOff val="80000"/>
                <a:shade val="30000"/>
                <a:satMod val="115000"/>
              </a:schemeClr>
            </a:gs>
            <a:gs pos="11000">
              <a:schemeClr val="tx2">
                <a:lumMod val="20000"/>
                <a:lumOff val="80000"/>
                <a:shade val="67500"/>
                <a:satMod val="115000"/>
              </a:schemeClr>
            </a:gs>
            <a:gs pos="100000">
              <a:schemeClr val="tx2">
                <a:lumMod val="20000"/>
                <a:lumOff val="80000"/>
                <a:shade val="100000"/>
                <a:satMod val="115000"/>
              </a:schemeClr>
            </a:gs>
          </a:gsLst>
          <a:lin ang="8100000" scaled="1"/>
          <a:tileRect/>
        </a:gradFill>
        <a:scene3d>
          <a:camera prst="orthographicFront"/>
          <a:lightRig rig="threePt" dir="t"/>
        </a:scene3d>
        <a:sp3d>
          <a:bevelT prst="relaxedInset"/>
        </a:sp3d>
      </dgm:spPr>
      <dgm:t>
        <a:bodyPr/>
        <a:lstStyle/>
        <a:p>
          <a:pPr algn="ctr" defTabSz="711200">
            <a:lnSpc>
              <a:spcPct val="90000"/>
            </a:lnSpc>
            <a:spcBef>
              <a:spcPct val="0"/>
            </a:spcBef>
            <a:spcAft>
              <a:spcPct val="35000"/>
            </a:spcAft>
          </a:pPr>
          <a:r>
            <a:rPr lang="lt-LT" sz="1600" u="sng" dirty="0">
              <a:latin typeface="Times New Roman" pitchFamily="18" charset="0"/>
              <a:cs typeface="Times New Roman" pitchFamily="18" charset="0"/>
            </a:rPr>
            <a:t>SILPNYBĖS:</a:t>
          </a:r>
          <a:endParaRPr lang="lt-LT" sz="1600" dirty="0">
            <a:latin typeface="Times New Roman" pitchFamily="18" charset="0"/>
            <a:cs typeface="Times New Roman" pitchFamily="18" charset="0"/>
          </a:endParaRPr>
        </a:p>
        <a:p>
          <a:pPr marL="449263" indent="-449263" algn="just">
            <a:lnSpc>
              <a:spcPct val="90000"/>
            </a:lnSpc>
            <a:spcAft>
              <a:spcPts val="600"/>
            </a:spcAft>
          </a:pPr>
          <a:r>
            <a:rPr lang="lt-LT" sz="1200" dirty="0">
              <a:latin typeface="Times New Roman" pitchFamily="18" charset="0"/>
              <a:cs typeface="Times New Roman" pitchFamily="18" charset="0"/>
            </a:rPr>
            <a:t>•	Dalis infrastruktūros yra fiziškai nusidėvėjusi</a:t>
          </a:r>
          <a:endParaRPr lang="en-GB" sz="1200" dirty="0">
            <a:latin typeface="Times New Roman" pitchFamily="18" charset="0"/>
            <a:cs typeface="Times New Roman" pitchFamily="18" charset="0"/>
          </a:endParaRPr>
        </a:p>
        <a:p>
          <a:pPr marL="449263" indent="-449263" algn="just">
            <a:lnSpc>
              <a:spcPct val="90000"/>
            </a:lnSpc>
            <a:spcAft>
              <a:spcPts val="600"/>
            </a:spcAft>
          </a:pPr>
          <a:r>
            <a:rPr lang="lt-LT" sz="1200" dirty="0">
              <a:latin typeface="Times New Roman" pitchFamily="18" charset="0"/>
              <a:cs typeface="Times New Roman" pitchFamily="18" charset="0"/>
            </a:rPr>
            <a:t>•	Darbuotojų pasitraukimas iš darbo sulaukus teisės į senatvės pensiją ir jaunų kvalifikuotų darbuotojų trūkumas</a:t>
          </a:r>
        </a:p>
        <a:p>
          <a:pPr marL="449263" indent="-449263" algn="just">
            <a:lnSpc>
              <a:spcPct val="90000"/>
            </a:lnSpc>
            <a:spcAft>
              <a:spcPts val="600"/>
            </a:spcAft>
          </a:pPr>
          <a:r>
            <a:rPr lang="lt-LT" sz="1200" dirty="0">
              <a:latin typeface="Times New Roman" pitchFamily="18" charset="0"/>
              <a:cs typeface="Times New Roman" pitchFamily="18" charset="0"/>
            </a:rPr>
            <a:t>•	Dumblo sandėliavimo aikštelių ribotumas</a:t>
          </a:r>
          <a:endParaRPr lang="en-GB" sz="1200" dirty="0">
            <a:latin typeface="Times New Roman" pitchFamily="18" charset="0"/>
            <a:cs typeface="Times New Roman" pitchFamily="18" charset="0"/>
          </a:endParaRPr>
        </a:p>
        <a:p>
          <a:pPr marL="449263" indent="-449263" algn="just">
            <a:lnSpc>
              <a:spcPct val="90000"/>
            </a:lnSpc>
            <a:spcAft>
              <a:spcPts val="600"/>
            </a:spcAft>
          </a:pPr>
          <a:r>
            <a:rPr lang="lt-LT" sz="1200" dirty="0">
              <a:latin typeface="Times New Roman" pitchFamily="18" charset="0"/>
              <a:cs typeface="Times New Roman" pitchFamily="18" charset="0"/>
            </a:rPr>
            <a:t>•	</a:t>
          </a:r>
          <a:r>
            <a:rPr lang="lt-LT" sz="1200" noProof="0" dirty="0">
              <a:latin typeface="Times New Roman" pitchFamily="18" charset="0"/>
              <a:cs typeface="Times New Roman" pitchFamily="18" charset="0"/>
            </a:rPr>
            <a:t>Nuostoliai vandens tiekimo veikloje</a:t>
          </a:r>
        </a:p>
        <a:p>
          <a:pPr marL="449263" indent="-449263"/>
          <a:endParaRPr lang="lt-LT" sz="1200" dirty="0">
            <a:latin typeface="Times New Roman" pitchFamily="18" charset="0"/>
            <a:cs typeface="Times New Roman" pitchFamily="18" charset="0"/>
          </a:endParaRPr>
        </a:p>
        <a:p>
          <a:pPr marL="449263" indent="-449263"/>
          <a:endParaRPr lang="lt-LT" sz="1200" dirty="0">
            <a:latin typeface="Times New Roman" pitchFamily="18" charset="0"/>
            <a:cs typeface="Times New Roman" pitchFamily="18" charset="0"/>
          </a:endParaRPr>
        </a:p>
        <a:p>
          <a:pPr marL="449263" indent="-449263"/>
          <a:endParaRPr lang="lt-LT" sz="1200" dirty="0">
            <a:latin typeface="Times New Roman" pitchFamily="18" charset="0"/>
            <a:cs typeface="Times New Roman" pitchFamily="18" charset="0"/>
          </a:endParaRPr>
        </a:p>
        <a:p>
          <a:pPr marL="449263" indent="-449263"/>
          <a:endParaRPr lang="lt-LT" sz="1200" dirty="0">
            <a:latin typeface="Times New Roman" pitchFamily="18" charset="0"/>
            <a:cs typeface="Times New Roman" pitchFamily="18" charset="0"/>
          </a:endParaRPr>
        </a:p>
        <a:p>
          <a:pPr marL="449263" indent="-449263"/>
          <a:endParaRPr lang="lt-LT" sz="1200" dirty="0">
            <a:latin typeface="Times New Roman" pitchFamily="18" charset="0"/>
            <a:cs typeface="Times New Roman" pitchFamily="18" charset="0"/>
          </a:endParaRPr>
        </a:p>
        <a:p>
          <a:pPr marL="449263" indent="-449263"/>
          <a:endParaRPr lang="lt-LT" sz="1200" dirty="0">
            <a:latin typeface="Times New Roman" pitchFamily="18" charset="0"/>
            <a:cs typeface="Times New Roman" pitchFamily="18" charset="0"/>
          </a:endParaRPr>
        </a:p>
      </dgm:t>
    </dgm:pt>
    <dgm:pt modelId="{D315FCA4-E300-48E8-8F77-13D218CFA639}" type="sibTrans" cxnId="{B5494D1A-6AA6-43A6-93A5-91C19E70FBD0}">
      <dgm:prSet/>
      <dgm:spPr/>
      <dgm:t>
        <a:bodyPr/>
        <a:lstStyle/>
        <a:p>
          <a:endParaRPr lang="lt-LT"/>
        </a:p>
      </dgm:t>
    </dgm:pt>
    <dgm:pt modelId="{7D898106-AFBE-41FC-8CFC-2CA6DF35D42A}" type="parTrans" cxnId="{B5494D1A-6AA6-43A6-93A5-91C19E70FBD0}">
      <dgm:prSet/>
      <dgm:spPr/>
      <dgm:t>
        <a:bodyPr/>
        <a:lstStyle/>
        <a:p>
          <a:endParaRPr lang="lt-LT"/>
        </a:p>
      </dgm:t>
    </dgm:pt>
    <dgm:pt modelId="{7606F3B0-1EC7-41C2-B4F8-0C819582A5C4}">
      <dgm:prSet phldrT="[Tekstas]" custT="1"/>
      <dgm:spPr>
        <a:gradFill flip="none" rotWithShape="0">
          <a:gsLst>
            <a:gs pos="0">
              <a:schemeClr val="tx2">
                <a:lumMod val="20000"/>
                <a:lumOff val="80000"/>
                <a:shade val="30000"/>
                <a:satMod val="115000"/>
              </a:schemeClr>
            </a:gs>
            <a:gs pos="13000">
              <a:schemeClr val="tx2">
                <a:lumMod val="20000"/>
                <a:lumOff val="80000"/>
                <a:shade val="67500"/>
                <a:satMod val="115000"/>
              </a:schemeClr>
            </a:gs>
            <a:gs pos="100000">
              <a:schemeClr val="tx2">
                <a:lumMod val="20000"/>
                <a:lumOff val="80000"/>
                <a:shade val="100000"/>
                <a:satMod val="115000"/>
              </a:schemeClr>
            </a:gs>
          </a:gsLst>
          <a:lin ang="13500000" scaled="1"/>
          <a:tileRect/>
        </a:gradFill>
        <a:scene3d>
          <a:camera prst="orthographicFront"/>
          <a:lightRig rig="threePt" dir="t"/>
        </a:scene3d>
        <a:sp3d>
          <a:bevelT prst="relaxedInset"/>
        </a:sp3d>
      </dgm:spPr>
      <dgm:t>
        <a:bodyPr/>
        <a:lstStyle/>
        <a:p>
          <a:pPr algn="ctr">
            <a:spcAft>
              <a:spcPct val="35000"/>
            </a:spcAft>
          </a:pPr>
          <a:r>
            <a:rPr lang="lt-LT" sz="1600" u="sng" dirty="0">
              <a:latin typeface="Times New Roman" pitchFamily="18" charset="0"/>
              <a:cs typeface="Times New Roman" pitchFamily="18" charset="0"/>
            </a:rPr>
            <a:t>GRĖSMĖS</a:t>
          </a:r>
          <a:r>
            <a:rPr lang="lt-LT" sz="1200" u="sng" dirty="0">
              <a:latin typeface="Times New Roman" pitchFamily="18" charset="0"/>
              <a:cs typeface="Times New Roman" pitchFamily="18" charset="0"/>
            </a:rPr>
            <a:t>:</a:t>
          </a:r>
          <a:endParaRPr lang="lt-LT" sz="12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ES ir Lietuvos aplinkosaugos politikos, šilumos ir </a:t>
          </a:r>
          <a:r>
            <a:rPr lang="lt-LT" sz="1200" dirty="0" err="1">
              <a:latin typeface="Times New Roman" pitchFamily="18" charset="0"/>
              <a:cs typeface="Times New Roman" pitchFamily="18" charset="0"/>
            </a:rPr>
            <a:t>vandentvarkos</a:t>
          </a:r>
          <a:r>
            <a:rPr lang="lt-LT" sz="1200" dirty="0">
              <a:latin typeface="Times New Roman" pitchFamily="18" charset="0"/>
              <a:cs typeface="Times New Roman" pitchFamily="18" charset="0"/>
            </a:rPr>
            <a:t> ūkio plėtros reikalavimų griežtėjimas </a:t>
          </a:r>
          <a:endParaRPr lang="en-GB" sz="12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Mažėjantis geriamojo vandens vartojimo lygis savivaldybėje</a:t>
          </a:r>
        </a:p>
        <a:p>
          <a:pPr marL="449263" indent="-449263" algn="just">
            <a:spcAft>
              <a:spcPts val="600"/>
            </a:spcAft>
          </a:pPr>
          <a:r>
            <a:rPr lang="lt-LT" sz="1200" dirty="0">
              <a:latin typeface="Times New Roman" pitchFamily="18" charset="0"/>
              <a:cs typeface="Times New Roman" pitchFamily="18" charset="0"/>
            </a:rPr>
            <a:t>•	Žaliavų ir kuro kainų svyravimas</a:t>
          </a:r>
        </a:p>
        <a:p>
          <a:pPr marL="449263" indent="-449263" algn="just">
            <a:spcAft>
              <a:spcPts val="600"/>
            </a:spcAft>
          </a:pPr>
          <a:r>
            <a:rPr lang="lt-LT" sz="1200" dirty="0">
              <a:latin typeface="Times New Roman" pitchFamily="18" charset="0"/>
              <a:cs typeface="Times New Roman" pitchFamily="18" charset="0"/>
            </a:rPr>
            <a:t>•	ES paramos negeneravimas investicijų grąžos infrastruktūros atnaujinimui</a:t>
          </a:r>
          <a:endParaRPr lang="en-GB" sz="1200" dirty="0">
            <a:latin typeface="Times New Roman" pitchFamily="18" charset="0"/>
            <a:cs typeface="Times New Roman" pitchFamily="18" charset="0"/>
          </a:endParaRPr>
        </a:p>
        <a:p>
          <a:pPr marL="449263" indent="-449263" algn="just">
            <a:spcAft>
              <a:spcPts val="600"/>
            </a:spcAft>
          </a:pPr>
          <a:r>
            <a:rPr lang="lt-LT" sz="1200" dirty="0">
              <a:latin typeface="Times New Roman" pitchFamily="18" charset="0"/>
              <a:cs typeface="Times New Roman" pitchFamily="18" charset="0"/>
            </a:rPr>
            <a:t>•	Naujų konkurentų Šilumos veikloje (NŠG) atsiradimas</a:t>
          </a:r>
        </a:p>
        <a:p>
          <a:pPr marL="449263" indent="-449263" algn="just">
            <a:spcAft>
              <a:spcPts val="600"/>
            </a:spcAft>
          </a:pPr>
          <a:endParaRPr lang="lt-LT" sz="1200" dirty="0">
            <a:latin typeface="Times New Roman" pitchFamily="18" charset="0"/>
            <a:cs typeface="Times New Roman" pitchFamily="18" charset="0"/>
          </a:endParaRPr>
        </a:p>
        <a:p>
          <a:pPr marL="449263" indent="-449263" algn="just">
            <a:spcAft>
              <a:spcPts val="600"/>
            </a:spcAft>
          </a:pPr>
          <a:endParaRPr lang="lt-LT" sz="1200" dirty="0">
            <a:latin typeface="Times New Roman" pitchFamily="18" charset="0"/>
            <a:cs typeface="Times New Roman" pitchFamily="18" charset="0"/>
          </a:endParaRPr>
        </a:p>
      </dgm:t>
    </dgm:pt>
    <dgm:pt modelId="{557064D4-E03D-44BF-8AD0-BF7AC9B649C9}" type="sibTrans" cxnId="{7499CB53-BBE7-4780-BE1A-DA20079E6BBA}">
      <dgm:prSet/>
      <dgm:spPr/>
      <dgm:t>
        <a:bodyPr/>
        <a:lstStyle/>
        <a:p>
          <a:endParaRPr lang="lt-LT"/>
        </a:p>
      </dgm:t>
    </dgm:pt>
    <dgm:pt modelId="{7CA6BC42-451E-4521-A4C1-DB5E9F697E60}" type="parTrans" cxnId="{7499CB53-BBE7-4780-BE1A-DA20079E6BBA}">
      <dgm:prSet/>
      <dgm:spPr/>
      <dgm:t>
        <a:bodyPr/>
        <a:lstStyle/>
        <a:p>
          <a:endParaRPr lang="lt-LT"/>
        </a:p>
      </dgm:t>
    </dgm:pt>
    <dgm:pt modelId="{0289F151-11D5-4B67-B0D6-B04E35C35701}" type="pres">
      <dgm:prSet presAssocID="{263C1477-2587-4BA2-AD12-E8B1EB601087}" presName="matrix" presStyleCnt="0">
        <dgm:presLayoutVars>
          <dgm:chMax val="1"/>
          <dgm:dir/>
          <dgm:resizeHandles val="exact"/>
        </dgm:presLayoutVars>
      </dgm:prSet>
      <dgm:spPr/>
      <dgm:t>
        <a:bodyPr/>
        <a:lstStyle/>
        <a:p>
          <a:endParaRPr lang="lt-LT"/>
        </a:p>
      </dgm:t>
    </dgm:pt>
    <dgm:pt modelId="{D4CA3549-86D6-4120-93BD-7B2CC5C674A6}" type="pres">
      <dgm:prSet presAssocID="{263C1477-2587-4BA2-AD12-E8B1EB601087}" presName="diamond" presStyleLbl="bgShp" presStyleIdx="0" presStyleCnt="1" custScaleX="158095" custLinFactNeighborX="-802" custLinFactNeighborY="159"/>
      <dgm:spPr>
        <a:solidFill>
          <a:schemeClr val="accent1">
            <a:lumMod val="90000"/>
            <a:lumOff val="10000"/>
          </a:schemeClr>
        </a:solidFill>
      </dgm:spPr>
    </dgm:pt>
    <dgm:pt modelId="{593BE1F1-4BBA-4FDE-8206-360B08B86CA5}" type="pres">
      <dgm:prSet presAssocID="{263C1477-2587-4BA2-AD12-E8B1EB601087}" presName="quad1" presStyleLbl="node1" presStyleIdx="0" presStyleCnt="4" custScaleX="234555" custScaleY="118223" custLinFactNeighborX="-77077" custLinFactNeighborY="946">
        <dgm:presLayoutVars>
          <dgm:chMax val="0"/>
          <dgm:chPref val="0"/>
          <dgm:bulletEnabled val="1"/>
        </dgm:presLayoutVars>
      </dgm:prSet>
      <dgm:spPr/>
      <dgm:t>
        <a:bodyPr/>
        <a:lstStyle/>
        <a:p>
          <a:endParaRPr lang="lt-LT"/>
        </a:p>
      </dgm:t>
    </dgm:pt>
    <dgm:pt modelId="{FCA0D375-C958-48FC-9828-2D891068D60C}" type="pres">
      <dgm:prSet presAssocID="{263C1477-2587-4BA2-AD12-E8B1EB601087}" presName="quad2" presStyleLbl="node1" presStyleIdx="1" presStyleCnt="4" custScaleX="239470" custScaleY="118405" custLinFactNeighborX="70474" custLinFactNeighborY="1768">
        <dgm:presLayoutVars>
          <dgm:chMax val="0"/>
          <dgm:chPref val="0"/>
          <dgm:bulletEnabled val="1"/>
        </dgm:presLayoutVars>
      </dgm:prSet>
      <dgm:spPr/>
      <dgm:t>
        <a:bodyPr/>
        <a:lstStyle/>
        <a:p>
          <a:endParaRPr lang="lt-LT"/>
        </a:p>
      </dgm:t>
    </dgm:pt>
    <dgm:pt modelId="{36ECC660-3B32-4C9F-B528-2434B0BD95C3}" type="pres">
      <dgm:prSet presAssocID="{263C1477-2587-4BA2-AD12-E8B1EB601087}" presName="quad3" presStyleLbl="node1" presStyleIdx="2" presStyleCnt="4" custScaleX="233866" custScaleY="115245" custLinFactNeighborX="-75039" custLinFactNeighborY="14406">
        <dgm:presLayoutVars>
          <dgm:chMax val="0"/>
          <dgm:chPref val="0"/>
          <dgm:bulletEnabled val="1"/>
        </dgm:presLayoutVars>
      </dgm:prSet>
      <dgm:spPr/>
      <dgm:t>
        <a:bodyPr/>
        <a:lstStyle/>
        <a:p>
          <a:endParaRPr lang="lt-LT"/>
        </a:p>
      </dgm:t>
    </dgm:pt>
    <dgm:pt modelId="{34B3F1C4-C65D-4C8F-A6B6-53B15C7688C3}" type="pres">
      <dgm:prSet presAssocID="{263C1477-2587-4BA2-AD12-E8B1EB601087}" presName="quad4" presStyleLbl="node1" presStyleIdx="3" presStyleCnt="4" custScaleX="242789" custScaleY="113595" custLinFactNeighborX="76911" custLinFactNeighborY="13931">
        <dgm:presLayoutVars>
          <dgm:chMax val="0"/>
          <dgm:chPref val="0"/>
          <dgm:bulletEnabled val="1"/>
        </dgm:presLayoutVars>
      </dgm:prSet>
      <dgm:spPr>
        <a:scene3d>
          <a:camera prst="orthographicFront"/>
          <a:lightRig rig="threePt" dir="t"/>
        </a:scene3d>
        <a:sp3d>
          <a:bevelT prst="relaxedInset"/>
        </a:sp3d>
      </dgm:spPr>
      <dgm:t>
        <a:bodyPr/>
        <a:lstStyle/>
        <a:p>
          <a:endParaRPr lang="lt-LT"/>
        </a:p>
      </dgm:t>
    </dgm:pt>
  </dgm:ptLst>
  <dgm:cxnLst>
    <dgm:cxn modelId="{B556F14B-70E5-410D-9693-24BD938B4DF9}" type="presOf" srcId="{263C1477-2587-4BA2-AD12-E8B1EB601087}" destId="{0289F151-11D5-4B67-B0D6-B04E35C35701}" srcOrd="0" destOrd="0" presId="urn:microsoft.com/office/officeart/2005/8/layout/matrix3"/>
    <dgm:cxn modelId="{B5494D1A-6AA6-43A6-93A5-91C19E70FBD0}" srcId="{263C1477-2587-4BA2-AD12-E8B1EB601087}" destId="{8F566AB5-0327-44D4-9741-6D50364998FC}" srcOrd="1" destOrd="0" parTransId="{7D898106-AFBE-41FC-8CFC-2CA6DF35D42A}" sibTransId="{D315FCA4-E300-48E8-8F77-13D218CFA639}"/>
    <dgm:cxn modelId="{7CC5B977-21B5-4B30-8E7B-F1124D1F61E9}" type="presOf" srcId="{7606F3B0-1EC7-41C2-B4F8-0C819582A5C4}" destId="{34B3F1C4-C65D-4C8F-A6B6-53B15C7688C3}" srcOrd="0" destOrd="0" presId="urn:microsoft.com/office/officeart/2005/8/layout/matrix3"/>
    <dgm:cxn modelId="{9EAC211E-8FEA-49DC-A6F2-9710FCFAD1B8}" type="presOf" srcId="{A4AFCDF6-CFC2-44BE-87BD-E7517DE3C16D}" destId="{593BE1F1-4BBA-4FDE-8206-360B08B86CA5}" srcOrd="0" destOrd="0" presId="urn:microsoft.com/office/officeart/2005/8/layout/matrix3"/>
    <dgm:cxn modelId="{63B4AF9B-29D7-4478-B0C3-0DC2BEC83D32}" srcId="{263C1477-2587-4BA2-AD12-E8B1EB601087}" destId="{A4AFCDF6-CFC2-44BE-87BD-E7517DE3C16D}" srcOrd="0" destOrd="0" parTransId="{2CB70CE2-10AA-46EB-8919-6D07108D449E}" sibTransId="{EA89CDAB-9F18-4E07-96ED-433606EFAADD}"/>
    <dgm:cxn modelId="{93D6A69F-8F8B-4019-9EB1-B31AABF2A6C5}" type="presOf" srcId="{739A06EE-E775-468B-8523-38D53C950C41}" destId="{36ECC660-3B32-4C9F-B528-2434B0BD95C3}" srcOrd="0" destOrd="0" presId="urn:microsoft.com/office/officeart/2005/8/layout/matrix3"/>
    <dgm:cxn modelId="{7499CB53-BBE7-4780-BE1A-DA20079E6BBA}" srcId="{263C1477-2587-4BA2-AD12-E8B1EB601087}" destId="{7606F3B0-1EC7-41C2-B4F8-0C819582A5C4}" srcOrd="3" destOrd="0" parTransId="{7CA6BC42-451E-4521-A4C1-DB5E9F697E60}" sibTransId="{557064D4-E03D-44BF-8AD0-BF7AC9B649C9}"/>
    <dgm:cxn modelId="{FA6116A0-FE6D-4EE8-ACFA-7EB506552130}" srcId="{263C1477-2587-4BA2-AD12-E8B1EB601087}" destId="{739A06EE-E775-468B-8523-38D53C950C41}" srcOrd="2" destOrd="0" parTransId="{76C2713E-7064-431E-80C6-316DE8287C5D}" sibTransId="{85B8F2B4-3F93-46F2-AA1C-1FE3C305761D}"/>
    <dgm:cxn modelId="{673485AD-3063-47FF-A9C8-826C81690084}" type="presOf" srcId="{8F566AB5-0327-44D4-9741-6D50364998FC}" destId="{FCA0D375-C958-48FC-9828-2D891068D60C}" srcOrd="0" destOrd="0" presId="urn:microsoft.com/office/officeart/2005/8/layout/matrix3"/>
    <dgm:cxn modelId="{190380A5-61A1-4577-8D8C-1FD0CDC87DC5}" type="presParOf" srcId="{0289F151-11D5-4B67-B0D6-B04E35C35701}" destId="{D4CA3549-86D6-4120-93BD-7B2CC5C674A6}" srcOrd="0" destOrd="0" presId="urn:microsoft.com/office/officeart/2005/8/layout/matrix3"/>
    <dgm:cxn modelId="{213F1637-B496-408D-B6BA-5AD3A39FBC3E}" type="presParOf" srcId="{0289F151-11D5-4B67-B0D6-B04E35C35701}" destId="{593BE1F1-4BBA-4FDE-8206-360B08B86CA5}" srcOrd="1" destOrd="0" presId="urn:microsoft.com/office/officeart/2005/8/layout/matrix3"/>
    <dgm:cxn modelId="{6FD410B5-6589-44E0-A98E-A5F88BB2BF1F}" type="presParOf" srcId="{0289F151-11D5-4B67-B0D6-B04E35C35701}" destId="{FCA0D375-C958-48FC-9828-2D891068D60C}" srcOrd="2" destOrd="0" presId="urn:microsoft.com/office/officeart/2005/8/layout/matrix3"/>
    <dgm:cxn modelId="{3203B82E-6328-4AFE-9550-0B8C0B7A6EAD}" type="presParOf" srcId="{0289F151-11D5-4B67-B0D6-B04E35C35701}" destId="{36ECC660-3B32-4C9F-B528-2434B0BD95C3}" srcOrd="3" destOrd="0" presId="urn:microsoft.com/office/officeart/2005/8/layout/matrix3"/>
    <dgm:cxn modelId="{192A9032-577F-484F-B0EA-8F4BB8AEA7D9}" type="presParOf" srcId="{0289F151-11D5-4B67-B0D6-B04E35C35701}" destId="{34B3F1C4-C65D-4C8F-A6B6-53B15C7688C3}" srcOrd="4" destOrd="0" presId="urn:microsoft.com/office/officeart/2005/8/layout/matrix3"/>
  </dgm:cxnLst>
  <dgm:bg>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100000" t="100000"/>
      </a:path>
      <a:tileRect r="-100000" b="-10000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CCA682-D1CD-42D3-9E7A-F420D5E429F8}" type="doc">
      <dgm:prSet loTypeId="urn:microsoft.com/office/officeart/2005/8/layout/default" loCatId="list" qsTypeId="urn:microsoft.com/office/officeart/2005/8/quickstyle/3d2" qsCatId="3D" csTypeId="urn:microsoft.com/office/officeart/2005/8/colors/accent0_3" csCatId="mainScheme" phldr="1"/>
      <dgm:spPr>
        <a:scene3d>
          <a:camera prst="orthographicFront"/>
          <a:lightRig rig="threePt" dir="t"/>
        </a:scene3d>
      </dgm:spPr>
      <dgm:t>
        <a:bodyPr/>
        <a:lstStyle/>
        <a:p>
          <a:endParaRPr lang="lt-LT"/>
        </a:p>
      </dgm:t>
    </dgm:pt>
    <dgm:pt modelId="{CF6D5DC2-BD7B-4B43-BCD1-E52A0EC451F9}">
      <dgm:prSet custT="1"/>
      <dgm:spPr/>
      <dgm:t>
        <a:bodyPr/>
        <a:lstStyle/>
        <a:p>
          <a:r>
            <a:rPr lang="lt-LT" sz="1200" dirty="0">
              <a:solidFill>
                <a:schemeClr val="bg1"/>
              </a:solidFill>
              <a:latin typeface="Times New Roman" panose="02020603050405020304" pitchFamily="18" charset="0"/>
              <a:cs typeface="Times New Roman" panose="02020603050405020304" pitchFamily="18" charset="0"/>
            </a:rPr>
            <a:t>Darni plėtra, inovacijų diegimas bei infrastruktūros atnaujinimas</a:t>
          </a:r>
        </a:p>
      </dgm:t>
    </dgm:pt>
    <dgm:pt modelId="{556ED440-7879-4AC6-A163-89466EF63469}" type="parTrans" cxnId="{777B1B4D-0445-4FAD-BC0A-50CDF81BFB33}">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1DE8DC34-32FE-41B2-871B-07A399FB5546}" type="sibTrans" cxnId="{777B1B4D-0445-4FAD-BC0A-50CDF81BFB33}">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4C8EB970-34F2-4321-9BEC-831BE273B282}">
      <dgm:prSet custT="1"/>
      <dgm:spPr/>
      <dgm:t>
        <a:bodyPr/>
        <a:lstStyle/>
        <a:p>
          <a:r>
            <a:rPr lang="lt-LT" sz="1200" dirty="0">
              <a:solidFill>
                <a:schemeClr val="bg1"/>
              </a:solidFill>
              <a:latin typeface="Times New Roman" panose="02020603050405020304" pitchFamily="18" charset="0"/>
              <a:cs typeface="Times New Roman" panose="02020603050405020304" pitchFamily="18" charset="0"/>
            </a:rPr>
            <a:t>Kliento patirties gerinimas</a:t>
          </a:r>
        </a:p>
      </dgm:t>
    </dgm:pt>
    <dgm:pt modelId="{98157822-D34E-41C1-864D-9E332340C530}" type="parTrans" cxnId="{1B81A13D-1115-4ADA-BF45-BFC3C4DD5DB9}">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B8EE4735-6FFF-4E81-8EA5-8432AA0E39B8}" type="sibTrans" cxnId="{1B81A13D-1115-4ADA-BF45-BFC3C4DD5DB9}">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A36D85D9-CEB4-4CEC-8A31-33B7B9752FB4}">
      <dgm:prSet custT="1"/>
      <dgm:spPr/>
      <dgm:t>
        <a:bodyPr/>
        <a:lstStyle/>
        <a:p>
          <a:r>
            <a:rPr lang="lt-LT" sz="1200" dirty="0">
              <a:solidFill>
                <a:schemeClr val="bg1"/>
              </a:solidFill>
              <a:latin typeface="Times New Roman" panose="02020603050405020304" pitchFamily="18" charset="0"/>
              <a:cs typeface="Times New Roman" panose="02020603050405020304" pitchFamily="18" charset="0"/>
            </a:rPr>
            <a:t>Veiklos efektyvumo didinimas</a:t>
          </a:r>
        </a:p>
      </dgm:t>
    </dgm:pt>
    <dgm:pt modelId="{69209F78-4E82-4D92-8F75-70277DF8AF4B}" type="parTrans" cxnId="{DF6793AD-5BB5-4593-BEE3-14068236286F}">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A8096ABE-5227-4F9E-9C34-0BB3645F6B6E}" type="sibTrans" cxnId="{DF6793AD-5BB5-4593-BEE3-14068236286F}">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E80BEA08-1127-4C14-9F0C-428B9AF94970}">
      <dgm:prSet custT="1"/>
      <dgm:spPr/>
      <dgm:t>
        <a:bodyPr/>
        <a:lstStyle/>
        <a:p>
          <a:r>
            <a:rPr lang="lt-LT" sz="1200" dirty="0">
              <a:latin typeface="Times New Roman" panose="02020603050405020304" pitchFamily="18" charset="0"/>
              <a:cs typeface="Times New Roman" panose="02020603050405020304" pitchFamily="18" charset="0"/>
            </a:rPr>
            <a:t>Bendrovė ir jos darbuotojų įsitraukimas į Bendrovės vystymą</a:t>
          </a:r>
          <a:endParaRPr lang="lt-LT" sz="1200" dirty="0">
            <a:solidFill>
              <a:schemeClr val="bg1"/>
            </a:solidFill>
            <a:latin typeface="Times New Roman" panose="02020603050405020304" pitchFamily="18" charset="0"/>
            <a:cs typeface="Times New Roman" panose="02020603050405020304" pitchFamily="18" charset="0"/>
          </a:endParaRPr>
        </a:p>
      </dgm:t>
    </dgm:pt>
    <dgm:pt modelId="{11AE02E2-7EE9-4CAF-9A6A-FC937076065F}" type="parTrans" cxnId="{9F739055-6258-4FA6-A68B-A669B1315953}">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E27AFFE1-E044-46CD-B476-F9B954CC8D86}" type="sibTrans" cxnId="{9F739055-6258-4FA6-A68B-A669B1315953}">
      <dgm:prSet/>
      <dgm:spPr/>
      <dgm:t>
        <a:bodyPr/>
        <a:lstStyle/>
        <a:p>
          <a:endParaRPr lang="lt-LT" sz="1200">
            <a:solidFill>
              <a:schemeClr val="tx1"/>
            </a:solidFill>
            <a:latin typeface="Times New Roman" panose="02020603050405020304" pitchFamily="18" charset="0"/>
            <a:cs typeface="Times New Roman" panose="02020603050405020304" pitchFamily="18" charset="0"/>
          </a:endParaRPr>
        </a:p>
      </dgm:t>
    </dgm:pt>
    <dgm:pt modelId="{F0486CE3-0C37-4991-A66F-0A1F1D0A9B07}" type="pres">
      <dgm:prSet presAssocID="{4CCCA682-D1CD-42D3-9E7A-F420D5E429F8}" presName="diagram" presStyleCnt="0">
        <dgm:presLayoutVars>
          <dgm:dir/>
          <dgm:resizeHandles val="exact"/>
        </dgm:presLayoutVars>
      </dgm:prSet>
      <dgm:spPr/>
      <dgm:t>
        <a:bodyPr/>
        <a:lstStyle/>
        <a:p>
          <a:endParaRPr lang="lt-LT"/>
        </a:p>
      </dgm:t>
    </dgm:pt>
    <dgm:pt modelId="{E17C107F-73E5-476B-965F-32A1432F613F}" type="pres">
      <dgm:prSet presAssocID="{CF6D5DC2-BD7B-4B43-BCD1-E52A0EC451F9}" presName="node" presStyleLbl="node1" presStyleIdx="0" presStyleCnt="4">
        <dgm:presLayoutVars>
          <dgm:bulletEnabled val="1"/>
        </dgm:presLayoutVars>
      </dgm:prSet>
      <dgm:spPr/>
      <dgm:t>
        <a:bodyPr/>
        <a:lstStyle/>
        <a:p>
          <a:endParaRPr lang="lt-LT"/>
        </a:p>
      </dgm:t>
    </dgm:pt>
    <dgm:pt modelId="{3A56A29F-CE1C-411D-8155-A56EE174D5F4}" type="pres">
      <dgm:prSet presAssocID="{1DE8DC34-32FE-41B2-871B-07A399FB5546}" presName="sibTrans" presStyleCnt="0"/>
      <dgm:spPr/>
    </dgm:pt>
    <dgm:pt modelId="{86223FA8-1D5A-43FC-812A-C79A709BABE5}" type="pres">
      <dgm:prSet presAssocID="{4C8EB970-34F2-4321-9BEC-831BE273B282}" presName="node" presStyleLbl="node1" presStyleIdx="1" presStyleCnt="4">
        <dgm:presLayoutVars>
          <dgm:bulletEnabled val="1"/>
        </dgm:presLayoutVars>
      </dgm:prSet>
      <dgm:spPr/>
      <dgm:t>
        <a:bodyPr/>
        <a:lstStyle/>
        <a:p>
          <a:endParaRPr lang="lt-LT"/>
        </a:p>
      </dgm:t>
    </dgm:pt>
    <dgm:pt modelId="{393EA017-C20F-4DA6-8610-FD1D47B9CF76}" type="pres">
      <dgm:prSet presAssocID="{B8EE4735-6FFF-4E81-8EA5-8432AA0E39B8}" presName="sibTrans" presStyleCnt="0"/>
      <dgm:spPr/>
    </dgm:pt>
    <dgm:pt modelId="{3884EA25-BD9C-4BDA-A6FE-76594ABFDE67}" type="pres">
      <dgm:prSet presAssocID="{A36D85D9-CEB4-4CEC-8A31-33B7B9752FB4}" presName="node" presStyleLbl="node1" presStyleIdx="2" presStyleCnt="4">
        <dgm:presLayoutVars>
          <dgm:bulletEnabled val="1"/>
        </dgm:presLayoutVars>
      </dgm:prSet>
      <dgm:spPr/>
      <dgm:t>
        <a:bodyPr/>
        <a:lstStyle/>
        <a:p>
          <a:endParaRPr lang="lt-LT"/>
        </a:p>
      </dgm:t>
    </dgm:pt>
    <dgm:pt modelId="{E769E4C0-4CF6-4CB9-8AC5-739E44CBDD6C}" type="pres">
      <dgm:prSet presAssocID="{A8096ABE-5227-4F9E-9C34-0BB3645F6B6E}" presName="sibTrans" presStyleCnt="0"/>
      <dgm:spPr/>
    </dgm:pt>
    <dgm:pt modelId="{96784CE7-3A02-4EAF-9BE3-26DD70C994C9}" type="pres">
      <dgm:prSet presAssocID="{E80BEA08-1127-4C14-9F0C-428B9AF94970}" presName="node" presStyleLbl="node1" presStyleIdx="3" presStyleCnt="4">
        <dgm:presLayoutVars>
          <dgm:bulletEnabled val="1"/>
        </dgm:presLayoutVars>
      </dgm:prSet>
      <dgm:spPr/>
      <dgm:t>
        <a:bodyPr/>
        <a:lstStyle/>
        <a:p>
          <a:endParaRPr lang="lt-LT"/>
        </a:p>
      </dgm:t>
    </dgm:pt>
  </dgm:ptLst>
  <dgm:cxnLst>
    <dgm:cxn modelId="{55BE4549-77BE-4D52-AE47-6535975AF7F4}" type="presOf" srcId="{E80BEA08-1127-4C14-9F0C-428B9AF94970}" destId="{96784CE7-3A02-4EAF-9BE3-26DD70C994C9}" srcOrd="0" destOrd="0" presId="urn:microsoft.com/office/officeart/2005/8/layout/default"/>
    <dgm:cxn modelId="{777B1B4D-0445-4FAD-BC0A-50CDF81BFB33}" srcId="{4CCCA682-D1CD-42D3-9E7A-F420D5E429F8}" destId="{CF6D5DC2-BD7B-4B43-BCD1-E52A0EC451F9}" srcOrd="0" destOrd="0" parTransId="{556ED440-7879-4AC6-A163-89466EF63469}" sibTransId="{1DE8DC34-32FE-41B2-871B-07A399FB5546}"/>
    <dgm:cxn modelId="{1B81A13D-1115-4ADA-BF45-BFC3C4DD5DB9}" srcId="{4CCCA682-D1CD-42D3-9E7A-F420D5E429F8}" destId="{4C8EB970-34F2-4321-9BEC-831BE273B282}" srcOrd="1" destOrd="0" parTransId="{98157822-D34E-41C1-864D-9E332340C530}" sibTransId="{B8EE4735-6FFF-4E81-8EA5-8432AA0E39B8}"/>
    <dgm:cxn modelId="{DF6793AD-5BB5-4593-BEE3-14068236286F}" srcId="{4CCCA682-D1CD-42D3-9E7A-F420D5E429F8}" destId="{A36D85D9-CEB4-4CEC-8A31-33B7B9752FB4}" srcOrd="2" destOrd="0" parTransId="{69209F78-4E82-4D92-8F75-70277DF8AF4B}" sibTransId="{A8096ABE-5227-4F9E-9C34-0BB3645F6B6E}"/>
    <dgm:cxn modelId="{4342C490-829A-43E5-AC38-4F9E686B8820}" type="presOf" srcId="{CF6D5DC2-BD7B-4B43-BCD1-E52A0EC451F9}" destId="{E17C107F-73E5-476B-965F-32A1432F613F}" srcOrd="0" destOrd="0" presId="urn:microsoft.com/office/officeart/2005/8/layout/default"/>
    <dgm:cxn modelId="{6A2D773B-A076-4C7A-96B3-1C5A2AB26B6D}" type="presOf" srcId="{4CCCA682-D1CD-42D3-9E7A-F420D5E429F8}" destId="{F0486CE3-0C37-4991-A66F-0A1F1D0A9B07}" srcOrd="0" destOrd="0" presId="urn:microsoft.com/office/officeart/2005/8/layout/default"/>
    <dgm:cxn modelId="{BD0BA26D-36DE-4E12-94DC-F1D82E242F34}" type="presOf" srcId="{A36D85D9-CEB4-4CEC-8A31-33B7B9752FB4}" destId="{3884EA25-BD9C-4BDA-A6FE-76594ABFDE67}" srcOrd="0" destOrd="0" presId="urn:microsoft.com/office/officeart/2005/8/layout/default"/>
    <dgm:cxn modelId="{4BCF205C-ADDE-446B-A07E-DA411DCE1545}" type="presOf" srcId="{4C8EB970-34F2-4321-9BEC-831BE273B282}" destId="{86223FA8-1D5A-43FC-812A-C79A709BABE5}" srcOrd="0" destOrd="0" presId="urn:microsoft.com/office/officeart/2005/8/layout/default"/>
    <dgm:cxn modelId="{9F739055-6258-4FA6-A68B-A669B1315953}" srcId="{4CCCA682-D1CD-42D3-9E7A-F420D5E429F8}" destId="{E80BEA08-1127-4C14-9F0C-428B9AF94970}" srcOrd="3" destOrd="0" parTransId="{11AE02E2-7EE9-4CAF-9A6A-FC937076065F}" sibTransId="{E27AFFE1-E044-46CD-B476-F9B954CC8D86}"/>
    <dgm:cxn modelId="{44D1CC0D-AFA2-4F5A-BC88-AD07AC44C1FF}" type="presParOf" srcId="{F0486CE3-0C37-4991-A66F-0A1F1D0A9B07}" destId="{E17C107F-73E5-476B-965F-32A1432F613F}" srcOrd="0" destOrd="0" presId="urn:microsoft.com/office/officeart/2005/8/layout/default"/>
    <dgm:cxn modelId="{DB345842-4C19-4700-B099-EBDCF9CA0436}" type="presParOf" srcId="{F0486CE3-0C37-4991-A66F-0A1F1D0A9B07}" destId="{3A56A29F-CE1C-411D-8155-A56EE174D5F4}" srcOrd="1" destOrd="0" presId="urn:microsoft.com/office/officeart/2005/8/layout/default"/>
    <dgm:cxn modelId="{E649D25B-FD89-4493-8446-016592AD75FF}" type="presParOf" srcId="{F0486CE3-0C37-4991-A66F-0A1F1D0A9B07}" destId="{86223FA8-1D5A-43FC-812A-C79A709BABE5}" srcOrd="2" destOrd="0" presId="urn:microsoft.com/office/officeart/2005/8/layout/default"/>
    <dgm:cxn modelId="{D0197E13-3DD1-4859-87FD-E20D71C4C66A}" type="presParOf" srcId="{F0486CE3-0C37-4991-A66F-0A1F1D0A9B07}" destId="{393EA017-C20F-4DA6-8610-FD1D47B9CF76}" srcOrd="3" destOrd="0" presId="urn:microsoft.com/office/officeart/2005/8/layout/default"/>
    <dgm:cxn modelId="{EEC8580C-59C6-487B-99E1-B59A2F2BE829}" type="presParOf" srcId="{F0486CE3-0C37-4991-A66F-0A1F1D0A9B07}" destId="{3884EA25-BD9C-4BDA-A6FE-76594ABFDE67}" srcOrd="4" destOrd="0" presId="urn:microsoft.com/office/officeart/2005/8/layout/default"/>
    <dgm:cxn modelId="{D0397473-82B5-437A-A41A-BFF3CAE4B44B}" type="presParOf" srcId="{F0486CE3-0C37-4991-A66F-0A1F1D0A9B07}" destId="{E769E4C0-4CF6-4CB9-8AC5-739E44CBDD6C}" srcOrd="5" destOrd="0" presId="urn:microsoft.com/office/officeart/2005/8/layout/default"/>
    <dgm:cxn modelId="{41CDD9AB-4100-437F-B551-B43F4346FD4C}" type="presParOf" srcId="{F0486CE3-0C37-4991-A66F-0A1F1D0A9B07}" destId="{96784CE7-3A02-4EAF-9BE3-26DD70C994C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7702DB-EB91-4D97-8202-AC38316A28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lt-LT"/>
        </a:p>
      </dgm:t>
    </dgm:pt>
    <dgm:pt modelId="{45FA76F5-0CE3-45B4-A9B9-98226210482A}">
      <dgm:prSet phldrT="[Tekstas]" custT="1"/>
      <dgm:spPr>
        <a:solidFill>
          <a:schemeClr val="accent1">
            <a:lumMod val="75000"/>
            <a:lumOff val="25000"/>
          </a:schemeClr>
        </a:solidFill>
      </dgm:spPr>
      <dgm:t>
        <a:bodyPr/>
        <a:lstStyle/>
        <a:p>
          <a:r>
            <a:rPr lang="lt-LT" sz="2000" b="0" dirty="0">
              <a:solidFill>
                <a:schemeClr val="tx1"/>
              </a:solidFill>
              <a:latin typeface="Times New Roman" panose="02020603050405020304" pitchFamily="18" charset="0"/>
              <a:cs typeface="Times New Roman" panose="02020603050405020304" pitchFamily="18" charset="0"/>
            </a:rPr>
            <a:t>Misija</a:t>
          </a:r>
        </a:p>
      </dgm:t>
    </dgm:pt>
    <dgm:pt modelId="{0F5B5A90-0CC4-40CD-96A6-A5D0487662A3}" type="parTrans" cxnId="{4690CC5F-7273-4F53-A77C-3489C9219930}">
      <dgm:prSet/>
      <dgm:spPr/>
      <dgm:t>
        <a:bodyPr/>
        <a:lstStyle/>
        <a:p>
          <a:endParaRPr lang="lt-LT">
            <a:latin typeface="Times New Roman" panose="02020603050405020304" pitchFamily="18" charset="0"/>
            <a:cs typeface="Times New Roman" panose="02020603050405020304" pitchFamily="18" charset="0"/>
          </a:endParaRPr>
        </a:p>
      </dgm:t>
    </dgm:pt>
    <dgm:pt modelId="{E562F54C-8D9E-48BF-ABDE-38619CAB49CA}" type="sibTrans" cxnId="{4690CC5F-7273-4F53-A77C-3489C9219930}">
      <dgm:prSet/>
      <dgm:spPr/>
      <dgm:t>
        <a:bodyPr/>
        <a:lstStyle/>
        <a:p>
          <a:endParaRPr lang="lt-LT">
            <a:latin typeface="Times New Roman" panose="02020603050405020304" pitchFamily="18" charset="0"/>
            <a:cs typeface="Times New Roman" panose="02020603050405020304" pitchFamily="18" charset="0"/>
          </a:endParaRPr>
        </a:p>
      </dgm:t>
    </dgm:pt>
    <dgm:pt modelId="{38BB427D-3BE2-4E2A-9A80-B2205413FE88}">
      <dgm:prSet phldrT="[Tekstas]" custT="1"/>
      <dgm:spPr>
        <a:solidFill>
          <a:schemeClr val="accent1">
            <a:lumMod val="75000"/>
            <a:lumOff val="25000"/>
          </a:schemeClr>
        </a:solidFill>
      </dgm:spPr>
      <dgm:t>
        <a:bodyPr/>
        <a:lstStyle/>
        <a:p>
          <a:r>
            <a:rPr lang="lt-LT" sz="2000" dirty="0">
              <a:solidFill>
                <a:schemeClr val="tx1"/>
              </a:solidFill>
              <a:latin typeface="Times New Roman" panose="02020603050405020304" pitchFamily="18" charset="0"/>
              <a:cs typeface="Times New Roman" panose="02020603050405020304" pitchFamily="18" charset="0"/>
            </a:rPr>
            <a:t>Vizija</a:t>
          </a:r>
        </a:p>
      </dgm:t>
    </dgm:pt>
    <dgm:pt modelId="{5513BCD6-CEEC-4073-B566-6748351F2DA7}" type="parTrans" cxnId="{52EE9C09-FA26-489A-B120-32AAFBF6BA17}">
      <dgm:prSet/>
      <dgm:spPr/>
      <dgm:t>
        <a:bodyPr/>
        <a:lstStyle/>
        <a:p>
          <a:endParaRPr lang="lt-LT">
            <a:latin typeface="Times New Roman" panose="02020603050405020304" pitchFamily="18" charset="0"/>
            <a:cs typeface="Times New Roman" panose="02020603050405020304" pitchFamily="18" charset="0"/>
          </a:endParaRPr>
        </a:p>
      </dgm:t>
    </dgm:pt>
    <dgm:pt modelId="{215E5158-2635-4353-A513-BF5C3312C0AA}" type="sibTrans" cxnId="{52EE9C09-FA26-489A-B120-32AAFBF6BA17}">
      <dgm:prSet/>
      <dgm:spPr/>
      <dgm:t>
        <a:bodyPr/>
        <a:lstStyle/>
        <a:p>
          <a:endParaRPr lang="lt-LT">
            <a:latin typeface="Times New Roman" panose="02020603050405020304" pitchFamily="18" charset="0"/>
            <a:cs typeface="Times New Roman" panose="02020603050405020304" pitchFamily="18" charset="0"/>
          </a:endParaRPr>
        </a:p>
      </dgm:t>
    </dgm:pt>
    <dgm:pt modelId="{56D6ADC2-B538-4C30-8A1C-75DBBEFC9D9B}">
      <dgm:prSet phldrT="[Tekstas]" custT="1"/>
      <dgm:spPr>
        <a:solidFill>
          <a:schemeClr val="accent1">
            <a:lumMod val="75000"/>
            <a:lumOff val="25000"/>
          </a:schemeClr>
        </a:solidFill>
      </dgm:spPr>
      <dgm:t>
        <a:bodyPr/>
        <a:lstStyle/>
        <a:p>
          <a:r>
            <a:rPr lang="lt-LT" sz="2000">
              <a:solidFill>
                <a:schemeClr val="tx1"/>
              </a:solidFill>
              <a:latin typeface="Times New Roman" panose="02020603050405020304" pitchFamily="18" charset="0"/>
              <a:cs typeface="Times New Roman" panose="02020603050405020304" pitchFamily="18" charset="0"/>
            </a:rPr>
            <a:t>Vertybės</a:t>
          </a:r>
          <a:endParaRPr lang="lt-LT" sz="2000" dirty="0">
            <a:solidFill>
              <a:schemeClr val="tx1"/>
            </a:solidFill>
            <a:latin typeface="Times New Roman" panose="02020603050405020304" pitchFamily="18" charset="0"/>
            <a:cs typeface="Times New Roman" panose="02020603050405020304" pitchFamily="18" charset="0"/>
          </a:endParaRPr>
        </a:p>
      </dgm:t>
    </dgm:pt>
    <dgm:pt modelId="{47896D47-9629-4D43-A10A-9CCB27B1C5A9}" type="sibTrans" cxnId="{51EA25C0-81A5-45D5-87DC-A127C9AA92A4}">
      <dgm:prSet/>
      <dgm:spPr/>
      <dgm:t>
        <a:bodyPr/>
        <a:lstStyle/>
        <a:p>
          <a:endParaRPr lang="lt-LT">
            <a:latin typeface="Times New Roman" panose="02020603050405020304" pitchFamily="18" charset="0"/>
            <a:cs typeface="Times New Roman" panose="02020603050405020304" pitchFamily="18" charset="0"/>
          </a:endParaRPr>
        </a:p>
      </dgm:t>
    </dgm:pt>
    <dgm:pt modelId="{DF788BF5-E650-44F5-AAC8-8C85AE5B4216}" type="parTrans" cxnId="{51EA25C0-81A5-45D5-87DC-A127C9AA92A4}">
      <dgm:prSet/>
      <dgm:spPr/>
      <dgm:t>
        <a:bodyPr/>
        <a:lstStyle/>
        <a:p>
          <a:endParaRPr lang="lt-LT">
            <a:latin typeface="Times New Roman" panose="02020603050405020304" pitchFamily="18" charset="0"/>
            <a:cs typeface="Times New Roman" panose="02020603050405020304" pitchFamily="18" charset="0"/>
          </a:endParaRPr>
        </a:p>
      </dgm:t>
    </dgm:pt>
    <dgm:pt modelId="{5918EA8A-DC8F-4B63-9813-CC4D86023864}" type="pres">
      <dgm:prSet presAssocID="{187702DB-EB91-4D97-8202-AC38316A289D}" presName="Name0" presStyleCnt="0">
        <dgm:presLayoutVars>
          <dgm:dir/>
          <dgm:animLvl val="lvl"/>
          <dgm:resizeHandles/>
        </dgm:presLayoutVars>
      </dgm:prSet>
      <dgm:spPr/>
      <dgm:t>
        <a:bodyPr/>
        <a:lstStyle/>
        <a:p>
          <a:endParaRPr lang="lt-LT"/>
        </a:p>
      </dgm:t>
    </dgm:pt>
    <dgm:pt modelId="{8E2562A5-7A5F-40E4-B7A3-C6E394CC3016}" type="pres">
      <dgm:prSet presAssocID="{45FA76F5-0CE3-45B4-A9B9-98226210482A}" presName="linNode" presStyleCnt="0"/>
      <dgm:spPr/>
    </dgm:pt>
    <dgm:pt modelId="{D59046CE-82C9-4497-8AFD-F8999188E1D7}" type="pres">
      <dgm:prSet presAssocID="{45FA76F5-0CE3-45B4-A9B9-98226210482A}" presName="parentShp" presStyleLbl="node1" presStyleIdx="0" presStyleCnt="3" custScaleX="66532" custScaleY="142778" custLinFactNeighborX="-34916" custLinFactNeighborY="-2860">
        <dgm:presLayoutVars>
          <dgm:bulletEnabled val="1"/>
        </dgm:presLayoutVars>
      </dgm:prSet>
      <dgm:spPr/>
      <dgm:t>
        <a:bodyPr/>
        <a:lstStyle/>
        <a:p>
          <a:endParaRPr lang="lt-LT"/>
        </a:p>
      </dgm:t>
    </dgm:pt>
    <dgm:pt modelId="{92083AB6-857F-4164-A3B3-5DCE50C2C2E1}" type="pres">
      <dgm:prSet presAssocID="{45FA76F5-0CE3-45B4-A9B9-98226210482A}" presName="childShp" presStyleLbl="bgAccFollowNode1" presStyleIdx="0" presStyleCnt="3" custScaleX="131010" custScaleY="155588" custLinFactNeighborX="2110" custLinFactNeighborY="285">
        <dgm:presLayoutVars>
          <dgm:bulletEnabled val="1"/>
        </dgm:presLayoutVars>
      </dgm:prSet>
      <dgm:spPr>
        <a:solidFill>
          <a:schemeClr val="bg2">
            <a:lumMod val="60000"/>
            <a:lumOff val="40000"/>
            <a:alpha val="90000"/>
          </a:schemeClr>
        </a:solidFill>
        <a:ln>
          <a:solidFill>
            <a:schemeClr val="bg2">
              <a:lumMod val="75000"/>
              <a:alpha val="90000"/>
            </a:schemeClr>
          </a:solidFill>
        </a:ln>
      </dgm:spPr>
    </dgm:pt>
    <dgm:pt modelId="{85E014F2-72B0-41B6-AD6F-7D974BD35FD0}" type="pres">
      <dgm:prSet presAssocID="{E562F54C-8D9E-48BF-ABDE-38619CAB49CA}" presName="spacing" presStyleCnt="0"/>
      <dgm:spPr/>
    </dgm:pt>
    <dgm:pt modelId="{F29F21E8-D1A7-49C0-B44C-E56DFE0229DA}" type="pres">
      <dgm:prSet presAssocID="{38BB427D-3BE2-4E2A-9A80-B2205413FE88}" presName="linNode" presStyleCnt="0"/>
      <dgm:spPr/>
    </dgm:pt>
    <dgm:pt modelId="{48E0679B-5537-4929-A2DD-EFECAC96A990}" type="pres">
      <dgm:prSet presAssocID="{38BB427D-3BE2-4E2A-9A80-B2205413FE88}" presName="parentShp" presStyleLbl="node1" presStyleIdx="1" presStyleCnt="3" custScaleX="66532" custScaleY="142778" custLinFactNeighborX="-34916" custLinFactNeighborY="-2860">
        <dgm:presLayoutVars>
          <dgm:bulletEnabled val="1"/>
        </dgm:presLayoutVars>
      </dgm:prSet>
      <dgm:spPr/>
      <dgm:t>
        <a:bodyPr/>
        <a:lstStyle/>
        <a:p>
          <a:endParaRPr lang="lt-LT"/>
        </a:p>
      </dgm:t>
    </dgm:pt>
    <dgm:pt modelId="{67744F85-F8E3-4C02-9410-EC21F20923FE}" type="pres">
      <dgm:prSet presAssocID="{38BB427D-3BE2-4E2A-9A80-B2205413FE88}" presName="childShp" presStyleLbl="bgAccFollowNode1" presStyleIdx="1" presStyleCnt="3" custScaleX="131010" custScaleY="155588" custLinFactNeighborX="2110" custLinFactNeighborY="-4271">
        <dgm:presLayoutVars>
          <dgm:bulletEnabled val="1"/>
        </dgm:presLayoutVars>
      </dgm:prSet>
      <dgm:spPr>
        <a:solidFill>
          <a:schemeClr val="bg2">
            <a:lumMod val="60000"/>
            <a:lumOff val="40000"/>
            <a:alpha val="90000"/>
          </a:schemeClr>
        </a:solidFill>
        <a:ln>
          <a:solidFill>
            <a:schemeClr val="bg2">
              <a:lumMod val="75000"/>
              <a:alpha val="90000"/>
            </a:schemeClr>
          </a:solidFill>
        </a:ln>
      </dgm:spPr>
    </dgm:pt>
    <dgm:pt modelId="{5D66BC83-EAE4-4B61-A390-C2CCCAFAC7DF}" type="pres">
      <dgm:prSet presAssocID="{215E5158-2635-4353-A513-BF5C3312C0AA}" presName="spacing" presStyleCnt="0"/>
      <dgm:spPr/>
    </dgm:pt>
    <dgm:pt modelId="{FF02BF94-96DA-4E40-9302-369FEC61543B}" type="pres">
      <dgm:prSet presAssocID="{56D6ADC2-B538-4C30-8A1C-75DBBEFC9D9B}" presName="linNode" presStyleCnt="0"/>
      <dgm:spPr/>
    </dgm:pt>
    <dgm:pt modelId="{A13FC1D9-15AE-43FA-BC62-063036DB0B8A}" type="pres">
      <dgm:prSet presAssocID="{56D6ADC2-B538-4C30-8A1C-75DBBEFC9D9B}" presName="parentShp" presStyleLbl="node1" presStyleIdx="2" presStyleCnt="3" custScaleX="66532" custScaleY="142778" custLinFactNeighborX="-34916" custLinFactNeighborY="-2860">
        <dgm:presLayoutVars>
          <dgm:bulletEnabled val="1"/>
        </dgm:presLayoutVars>
      </dgm:prSet>
      <dgm:spPr/>
      <dgm:t>
        <a:bodyPr/>
        <a:lstStyle/>
        <a:p>
          <a:endParaRPr lang="lt-LT"/>
        </a:p>
      </dgm:t>
    </dgm:pt>
    <dgm:pt modelId="{3696C829-BE3E-4556-90F9-A49F7FC1A85E}" type="pres">
      <dgm:prSet presAssocID="{56D6ADC2-B538-4C30-8A1C-75DBBEFC9D9B}" presName="childShp" presStyleLbl="bgAccFollowNode1" presStyleIdx="2" presStyleCnt="3" custScaleX="131010" custScaleY="155588" custLinFactNeighborX="2110" custLinFactNeighborY="-4271">
        <dgm:presLayoutVars>
          <dgm:bulletEnabled val="1"/>
        </dgm:presLayoutVars>
      </dgm:prSet>
      <dgm:spPr>
        <a:solidFill>
          <a:schemeClr val="bg2">
            <a:lumMod val="60000"/>
            <a:lumOff val="40000"/>
            <a:alpha val="90000"/>
          </a:schemeClr>
        </a:solidFill>
        <a:ln>
          <a:solidFill>
            <a:schemeClr val="bg2">
              <a:lumMod val="75000"/>
              <a:alpha val="90000"/>
            </a:schemeClr>
          </a:solidFill>
        </a:ln>
      </dgm:spPr>
    </dgm:pt>
  </dgm:ptLst>
  <dgm:cxnLst>
    <dgm:cxn modelId="{4690CC5F-7273-4F53-A77C-3489C9219930}" srcId="{187702DB-EB91-4D97-8202-AC38316A289D}" destId="{45FA76F5-0CE3-45B4-A9B9-98226210482A}" srcOrd="0" destOrd="0" parTransId="{0F5B5A90-0CC4-40CD-96A6-A5D0487662A3}" sibTransId="{E562F54C-8D9E-48BF-ABDE-38619CAB49CA}"/>
    <dgm:cxn modelId="{229A28DC-FB89-4D96-AD09-2895E4E240D3}" type="presOf" srcId="{38BB427D-3BE2-4E2A-9A80-B2205413FE88}" destId="{48E0679B-5537-4929-A2DD-EFECAC96A990}" srcOrd="0" destOrd="0" presId="urn:microsoft.com/office/officeart/2005/8/layout/vList6"/>
    <dgm:cxn modelId="{A8B84E30-83E8-46C3-B5DB-EEA511152BC1}" type="presOf" srcId="{45FA76F5-0CE3-45B4-A9B9-98226210482A}" destId="{D59046CE-82C9-4497-8AFD-F8999188E1D7}" srcOrd="0" destOrd="0" presId="urn:microsoft.com/office/officeart/2005/8/layout/vList6"/>
    <dgm:cxn modelId="{51EA25C0-81A5-45D5-87DC-A127C9AA92A4}" srcId="{187702DB-EB91-4D97-8202-AC38316A289D}" destId="{56D6ADC2-B538-4C30-8A1C-75DBBEFC9D9B}" srcOrd="2" destOrd="0" parTransId="{DF788BF5-E650-44F5-AAC8-8C85AE5B4216}" sibTransId="{47896D47-9629-4D43-A10A-9CCB27B1C5A9}"/>
    <dgm:cxn modelId="{B1347230-D4E9-4A2B-9AC1-4B90BEEE5758}" type="presOf" srcId="{56D6ADC2-B538-4C30-8A1C-75DBBEFC9D9B}" destId="{A13FC1D9-15AE-43FA-BC62-063036DB0B8A}" srcOrd="0" destOrd="0" presId="urn:microsoft.com/office/officeart/2005/8/layout/vList6"/>
    <dgm:cxn modelId="{52EE9C09-FA26-489A-B120-32AAFBF6BA17}" srcId="{187702DB-EB91-4D97-8202-AC38316A289D}" destId="{38BB427D-3BE2-4E2A-9A80-B2205413FE88}" srcOrd="1" destOrd="0" parTransId="{5513BCD6-CEEC-4073-B566-6748351F2DA7}" sibTransId="{215E5158-2635-4353-A513-BF5C3312C0AA}"/>
    <dgm:cxn modelId="{4185B04D-15D7-4E3B-B76E-BD67EBD6E373}" type="presOf" srcId="{187702DB-EB91-4D97-8202-AC38316A289D}" destId="{5918EA8A-DC8F-4B63-9813-CC4D86023864}" srcOrd="0" destOrd="0" presId="urn:microsoft.com/office/officeart/2005/8/layout/vList6"/>
    <dgm:cxn modelId="{AD655C94-F01E-467C-99E4-48DF2306CA1D}" type="presParOf" srcId="{5918EA8A-DC8F-4B63-9813-CC4D86023864}" destId="{8E2562A5-7A5F-40E4-B7A3-C6E394CC3016}" srcOrd="0" destOrd="0" presId="urn:microsoft.com/office/officeart/2005/8/layout/vList6"/>
    <dgm:cxn modelId="{D8FBBDA1-A7B7-4F98-9FB1-D9F293DC0FB7}" type="presParOf" srcId="{8E2562A5-7A5F-40E4-B7A3-C6E394CC3016}" destId="{D59046CE-82C9-4497-8AFD-F8999188E1D7}" srcOrd="0" destOrd="0" presId="urn:microsoft.com/office/officeart/2005/8/layout/vList6"/>
    <dgm:cxn modelId="{9C268883-C047-4CCC-BB5C-EB7A2CE8C730}" type="presParOf" srcId="{8E2562A5-7A5F-40E4-B7A3-C6E394CC3016}" destId="{92083AB6-857F-4164-A3B3-5DCE50C2C2E1}" srcOrd="1" destOrd="0" presId="urn:microsoft.com/office/officeart/2005/8/layout/vList6"/>
    <dgm:cxn modelId="{04242EA7-EDC9-4A8F-9D0C-FA3BDE2223BC}" type="presParOf" srcId="{5918EA8A-DC8F-4B63-9813-CC4D86023864}" destId="{85E014F2-72B0-41B6-AD6F-7D974BD35FD0}" srcOrd="1" destOrd="0" presId="urn:microsoft.com/office/officeart/2005/8/layout/vList6"/>
    <dgm:cxn modelId="{562E50FE-423B-4EDD-AD1D-B20FFB1ABB2C}" type="presParOf" srcId="{5918EA8A-DC8F-4B63-9813-CC4D86023864}" destId="{F29F21E8-D1A7-49C0-B44C-E56DFE0229DA}" srcOrd="2" destOrd="0" presId="urn:microsoft.com/office/officeart/2005/8/layout/vList6"/>
    <dgm:cxn modelId="{449412CD-D885-432D-8F27-C07AB372F5EE}" type="presParOf" srcId="{F29F21E8-D1A7-49C0-B44C-E56DFE0229DA}" destId="{48E0679B-5537-4929-A2DD-EFECAC96A990}" srcOrd="0" destOrd="0" presId="urn:microsoft.com/office/officeart/2005/8/layout/vList6"/>
    <dgm:cxn modelId="{BC53ED33-49B8-4392-9923-6718AF1FCD7A}" type="presParOf" srcId="{F29F21E8-D1A7-49C0-B44C-E56DFE0229DA}" destId="{67744F85-F8E3-4C02-9410-EC21F20923FE}" srcOrd="1" destOrd="0" presId="urn:microsoft.com/office/officeart/2005/8/layout/vList6"/>
    <dgm:cxn modelId="{C0AECE9F-A2ED-439B-AC44-C7E0BF07B868}" type="presParOf" srcId="{5918EA8A-DC8F-4B63-9813-CC4D86023864}" destId="{5D66BC83-EAE4-4B61-A390-C2CCCAFAC7DF}" srcOrd="3" destOrd="0" presId="urn:microsoft.com/office/officeart/2005/8/layout/vList6"/>
    <dgm:cxn modelId="{B4AC54DA-5032-42BD-AE9C-A7602893B049}" type="presParOf" srcId="{5918EA8A-DC8F-4B63-9813-CC4D86023864}" destId="{FF02BF94-96DA-4E40-9302-369FEC61543B}" srcOrd="4" destOrd="0" presId="urn:microsoft.com/office/officeart/2005/8/layout/vList6"/>
    <dgm:cxn modelId="{56B9EF15-26BB-48DC-BBB5-BC91A58D9E53}" type="presParOf" srcId="{FF02BF94-96DA-4E40-9302-369FEC61543B}" destId="{A13FC1D9-15AE-43FA-BC62-063036DB0B8A}" srcOrd="0" destOrd="0" presId="urn:microsoft.com/office/officeart/2005/8/layout/vList6"/>
    <dgm:cxn modelId="{EA56EEAC-94DF-4309-8DF2-65DCBC2E4AC2}" type="presParOf" srcId="{FF02BF94-96DA-4E40-9302-369FEC61543B}" destId="{3696C829-BE3E-4556-90F9-A49F7FC1A85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1A193F-5A13-4CEB-B2A5-B4650D75BB76}"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lt-LT"/>
        </a:p>
      </dgm:t>
    </dgm:pt>
    <dgm:pt modelId="{BF620B18-415C-4A22-BF52-BF91DF0FB632}">
      <dgm:prSet phldrT="[Tekstas]" custT="1"/>
      <dgm:spPr/>
      <dgm:t>
        <a:bodyPr/>
        <a:lstStyle/>
        <a:p>
          <a:pPr algn="ctr"/>
          <a:r>
            <a:rPr lang="lt-LT" sz="1200" b="1" dirty="0">
              <a:latin typeface="Times New Roman" pitchFamily="18" charset="0"/>
              <a:cs typeface="Times New Roman" pitchFamily="18" charset="0"/>
            </a:rPr>
            <a:t>TIKSLAI</a:t>
          </a:r>
        </a:p>
      </dgm:t>
    </dgm:pt>
    <dgm:pt modelId="{EB9EFB55-592F-442A-B152-947B72D034B5}" type="parTrans" cxnId="{77BB683A-51A6-46AE-AA6C-3DEA68A1C7F8}">
      <dgm:prSet/>
      <dgm:spPr/>
      <dgm:t>
        <a:bodyPr/>
        <a:lstStyle/>
        <a:p>
          <a:endParaRPr lang="lt-LT"/>
        </a:p>
      </dgm:t>
    </dgm:pt>
    <dgm:pt modelId="{9004CC35-0347-4DF4-9FDC-432DF0BE8373}" type="sibTrans" cxnId="{77BB683A-51A6-46AE-AA6C-3DEA68A1C7F8}">
      <dgm:prSet/>
      <dgm:spPr/>
      <dgm:t>
        <a:bodyPr/>
        <a:lstStyle/>
        <a:p>
          <a:endParaRPr lang="lt-LT"/>
        </a:p>
      </dgm:t>
    </dgm:pt>
    <dgm:pt modelId="{FA201FAE-171D-4DC1-86D0-B92688D40666}">
      <dgm:prSet phldrT="[Tekstas]" custT="1"/>
      <dgm:spPr/>
      <dgm:t>
        <a:bodyPr/>
        <a:lstStyle/>
        <a:p>
          <a:endParaRPr lang="lt-LT" sz="1100" dirty="0">
            <a:solidFill>
              <a:srgbClr val="FF0000"/>
            </a:solidFill>
            <a:latin typeface="Times New Roman" pitchFamily="18" charset="0"/>
            <a:cs typeface="Times New Roman" pitchFamily="18" charset="0"/>
          </a:endParaRPr>
        </a:p>
      </dgm:t>
    </dgm:pt>
    <dgm:pt modelId="{A3B1F7C6-1EA3-485C-B017-771F949A76A7}" type="parTrans" cxnId="{F031843E-A32E-4FAC-B978-9A0DD0567F05}">
      <dgm:prSet/>
      <dgm:spPr/>
      <dgm:t>
        <a:bodyPr/>
        <a:lstStyle/>
        <a:p>
          <a:endParaRPr lang="lt-LT"/>
        </a:p>
      </dgm:t>
    </dgm:pt>
    <dgm:pt modelId="{294D02DE-4004-459D-A14D-2D954A7B980A}" type="sibTrans" cxnId="{F031843E-A32E-4FAC-B978-9A0DD0567F05}">
      <dgm:prSet/>
      <dgm:spPr/>
      <dgm:t>
        <a:bodyPr/>
        <a:lstStyle/>
        <a:p>
          <a:endParaRPr lang="lt-LT"/>
        </a:p>
      </dgm:t>
    </dgm:pt>
    <dgm:pt modelId="{78FC0F55-91F6-4C18-9C3D-AB938F097B12}">
      <dgm:prSet custT="1"/>
      <dgm:spPr/>
      <dgm:t>
        <a:bodyPr/>
        <a:lstStyle/>
        <a:p>
          <a:endParaRPr lang="en-GB" sz="1100" dirty="0">
            <a:latin typeface="Times New Roman" pitchFamily="18" charset="0"/>
            <a:cs typeface="Times New Roman" pitchFamily="18" charset="0"/>
          </a:endParaRPr>
        </a:p>
      </dgm:t>
    </dgm:pt>
    <dgm:pt modelId="{221C3052-36BA-430E-B92F-76C13CBB420F}" type="parTrans" cxnId="{06AD87E7-5497-4F4E-8E1B-87DFA322C28F}">
      <dgm:prSet/>
      <dgm:spPr/>
      <dgm:t>
        <a:bodyPr/>
        <a:lstStyle/>
        <a:p>
          <a:endParaRPr lang="en-GB"/>
        </a:p>
      </dgm:t>
    </dgm:pt>
    <dgm:pt modelId="{4F67B50E-EBC8-4C7F-80D8-2DD91190931D}" type="sibTrans" cxnId="{06AD87E7-5497-4F4E-8E1B-87DFA322C28F}">
      <dgm:prSet/>
      <dgm:spPr/>
      <dgm:t>
        <a:bodyPr/>
        <a:lstStyle/>
        <a:p>
          <a:endParaRPr lang="en-GB"/>
        </a:p>
      </dgm:t>
    </dgm:pt>
    <dgm:pt modelId="{15260F8E-D097-4F76-AC4D-C4AB92F617F6}">
      <dgm:prSet custT="1"/>
      <dgm:spPr/>
      <dgm:t>
        <a:bodyPr/>
        <a:lstStyle/>
        <a:p>
          <a:endParaRPr lang="en-GB" sz="1100" dirty="0">
            <a:latin typeface="Times New Roman" pitchFamily="18" charset="0"/>
            <a:cs typeface="Times New Roman" pitchFamily="18" charset="0"/>
          </a:endParaRPr>
        </a:p>
      </dgm:t>
    </dgm:pt>
    <dgm:pt modelId="{DFFDA8D2-D1E7-44ED-99EE-CB8425CF5137}" type="parTrans" cxnId="{0F1B8329-8FF7-49E8-AB3F-5391B83EB319}">
      <dgm:prSet/>
      <dgm:spPr/>
      <dgm:t>
        <a:bodyPr/>
        <a:lstStyle/>
        <a:p>
          <a:endParaRPr lang="en-GB"/>
        </a:p>
      </dgm:t>
    </dgm:pt>
    <dgm:pt modelId="{FDD54270-B12F-4B2F-8F6F-D1DD1A86BBFB}" type="sibTrans" cxnId="{0F1B8329-8FF7-49E8-AB3F-5391B83EB319}">
      <dgm:prSet/>
      <dgm:spPr/>
      <dgm:t>
        <a:bodyPr/>
        <a:lstStyle/>
        <a:p>
          <a:endParaRPr lang="en-GB"/>
        </a:p>
      </dgm:t>
    </dgm:pt>
    <dgm:pt modelId="{045F434F-1C99-428E-BD22-D350F25FC53D}" type="pres">
      <dgm:prSet presAssocID="{EC1A193F-5A13-4CEB-B2A5-B4650D75BB76}" presName="Name0" presStyleCnt="0">
        <dgm:presLayoutVars>
          <dgm:chMax val="7"/>
          <dgm:chPref val="7"/>
          <dgm:dir/>
          <dgm:animOne val="branch"/>
          <dgm:animLvl val="lvl"/>
        </dgm:presLayoutVars>
      </dgm:prSet>
      <dgm:spPr/>
      <dgm:t>
        <a:bodyPr/>
        <a:lstStyle/>
        <a:p>
          <a:endParaRPr lang="lt-LT"/>
        </a:p>
      </dgm:t>
    </dgm:pt>
    <dgm:pt modelId="{C56B5D09-82BE-44C3-A0A5-B18599797E78}" type="pres">
      <dgm:prSet presAssocID="{BF620B18-415C-4A22-BF52-BF91DF0FB632}" presName="ParentComposite" presStyleCnt="0"/>
      <dgm:spPr/>
    </dgm:pt>
    <dgm:pt modelId="{9C2E25EF-E0F5-4B0C-A69C-EEEB7F2E6C4B}" type="pres">
      <dgm:prSet presAssocID="{BF620B18-415C-4A22-BF52-BF91DF0FB632}" presName="Chord" presStyleLbl="bgShp" presStyleIdx="0" presStyleCnt="1"/>
      <dgm:spPr/>
    </dgm:pt>
    <dgm:pt modelId="{97952445-69F2-4CC6-BD63-832794B16596}" type="pres">
      <dgm:prSet presAssocID="{BF620B18-415C-4A22-BF52-BF91DF0FB632}" presName="Pie" presStyleLbl="alignNode1" presStyleIdx="0" presStyleCnt="1" custScaleX="387577" custScaleY="392827" custLinFactX="-100000" custLinFactNeighborX="-126284" custLinFactNeighborY="79881"/>
      <dgm:spPr/>
    </dgm:pt>
    <dgm:pt modelId="{1659A740-D12D-4411-BDBA-97C5E1D7290E}" type="pres">
      <dgm:prSet presAssocID="{BF620B18-415C-4A22-BF52-BF91DF0FB632}" presName="Parent" presStyleLbl="revTx" presStyleIdx="0" presStyleCnt="2" custAng="0" custScaleX="262431" custScaleY="138066" custLinFactX="-61810" custLinFactNeighborX="-100000" custLinFactNeighborY="-43110">
        <dgm:presLayoutVars>
          <dgm:chMax val="1"/>
          <dgm:chPref val="1"/>
          <dgm:bulletEnabled val="1"/>
        </dgm:presLayoutVars>
      </dgm:prSet>
      <dgm:spPr/>
      <dgm:t>
        <a:bodyPr/>
        <a:lstStyle/>
        <a:p>
          <a:endParaRPr lang="lt-LT"/>
        </a:p>
      </dgm:t>
    </dgm:pt>
    <dgm:pt modelId="{9034BF6D-56A8-41A6-A3A9-72AC2EFCD045}" type="pres">
      <dgm:prSet presAssocID="{294D02DE-4004-459D-A14D-2D954A7B980A}" presName="negSibTrans" presStyleCnt="0"/>
      <dgm:spPr/>
    </dgm:pt>
    <dgm:pt modelId="{D9AA9B61-3E53-4697-8FA8-BA233405A74B}" type="pres">
      <dgm:prSet presAssocID="{BF620B18-415C-4A22-BF52-BF91DF0FB632}" presName="composite" presStyleCnt="0"/>
      <dgm:spPr/>
    </dgm:pt>
    <dgm:pt modelId="{07908647-A6B6-4761-825C-59EBB60B1F06}" type="pres">
      <dgm:prSet presAssocID="{BF620B18-415C-4A22-BF52-BF91DF0FB632}" presName="Child" presStyleLbl="revTx" presStyleIdx="1" presStyleCnt="2" custScaleX="1825199" custLinFactNeighborX="15557" custLinFactNeighborY="-3096">
        <dgm:presLayoutVars>
          <dgm:chMax val="0"/>
          <dgm:chPref val="0"/>
          <dgm:bulletEnabled val="1"/>
        </dgm:presLayoutVars>
      </dgm:prSet>
      <dgm:spPr/>
      <dgm:t>
        <a:bodyPr/>
        <a:lstStyle/>
        <a:p>
          <a:endParaRPr lang="lt-LT"/>
        </a:p>
      </dgm:t>
    </dgm:pt>
  </dgm:ptLst>
  <dgm:cxnLst>
    <dgm:cxn modelId="{3FED7965-7C65-4191-A108-1E7014E93B8C}" type="presOf" srcId="{78FC0F55-91F6-4C18-9C3D-AB938F097B12}" destId="{07908647-A6B6-4761-825C-59EBB60B1F06}" srcOrd="0" destOrd="2" presId="urn:microsoft.com/office/officeart/2009/3/layout/PieProcess"/>
    <dgm:cxn modelId="{06AD87E7-5497-4F4E-8E1B-87DFA322C28F}" srcId="{BF620B18-415C-4A22-BF52-BF91DF0FB632}" destId="{78FC0F55-91F6-4C18-9C3D-AB938F097B12}" srcOrd="2" destOrd="0" parTransId="{221C3052-36BA-430E-B92F-76C13CBB420F}" sibTransId="{4F67B50E-EBC8-4C7F-80D8-2DD91190931D}"/>
    <dgm:cxn modelId="{C7EC7879-E83F-407F-9EA9-FB7790B7FE0B}" type="presOf" srcId="{15260F8E-D097-4F76-AC4D-C4AB92F617F6}" destId="{07908647-A6B6-4761-825C-59EBB60B1F06}" srcOrd="0" destOrd="1" presId="urn:microsoft.com/office/officeart/2009/3/layout/PieProcess"/>
    <dgm:cxn modelId="{F031843E-A32E-4FAC-B978-9A0DD0567F05}" srcId="{BF620B18-415C-4A22-BF52-BF91DF0FB632}" destId="{FA201FAE-171D-4DC1-86D0-B92688D40666}" srcOrd="0" destOrd="0" parTransId="{A3B1F7C6-1EA3-485C-B017-771F949A76A7}" sibTransId="{294D02DE-4004-459D-A14D-2D954A7B980A}"/>
    <dgm:cxn modelId="{011EAC21-35FE-4853-BD11-6E9EFFDFC985}" type="presOf" srcId="{FA201FAE-171D-4DC1-86D0-B92688D40666}" destId="{07908647-A6B6-4761-825C-59EBB60B1F06}" srcOrd="0" destOrd="0" presId="urn:microsoft.com/office/officeart/2009/3/layout/PieProcess"/>
    <dgm:cxn modelId="{144FD16B-EF73-417A-B1EA-FF96DD5B15CF}" type="presOf" srcId="{EC1A193F-5A13-4CEB-B2A5-B4650D75BB76}" destId="{045F434F-1C99-428E-BD22-D350F25FC53D}" srcOrd="0" destOrd="0" presId="urn:microsoft.com/office/officeart/2009/3/layout/PieProcess"/>
    <dgm:cxn modelId="{4A08E258-1FD4-46F0-9B8D-71D00CE7C471}" type="presOf" srcId="{BF620B18-415C-4A22-BF52-BF91DF0FB632}" destId="{1659A740-D12D-4411-BDBA-97C5E1D7290E}" srcOrd="0" destOrd="0" presId="urn:microsoft.com/office/officeart/2009/3/layout/PieProcess"/>
    <dgm:cxn modelId="{0F1B8329-8FF7-49E8-AB3F-5391B83EB319}" srcId="{BF620B18-415C-4A22-BF52-BF91DF0FB632}" destId="{15260F8E-D097-4F76-AC4D-C4AB92F617F6}" srcOrd="1" destOrd="0" parTransId="{DFFDA8D2-D1E7-44ED-99EE-CB8425CF5137}" sibTransId="{FDD54270-B12F-4B2F-8F6F-D1DD1A86BBFB}"/>
    <dgm:cxn modelId="{77BB683A-51A6-46AE-AA6C-3DEA68A1C7F8}" srcId="{EC1A193F-5A13-4CEB-B2A5-B4650D75BB76}" destId="{BF620B18-415C-4A22-BF52-BF91DF0FB632}" srcOrd="0" destOrd="0" parTransId="{EB9EFB55-592F-442A-B152-947B72D034B5}" sibTransId="{9004CC35-0347-4DF4-9FDC-432DF0BE8373}"/>
    <dgm:cxn modelId="{EF7AF483-51B2-445F-99DA-E1E755E23048}" type="presParOf" srcId="{045F434F-1C99-428E-BD22-D350F25FC53D}" destId="{C56B5D09-82BE-44C3-A0A5-B18599797E78}" srcOrd="0" destOrd="0" presId="urn:microsoft.com/office/officeart/2009/3/layout/PieProcess"/>
    <dgm:cxn modelId="{2184F0C7-0441-42F2-BFED-872090F91ADA}" type="presParOf" srcId="{C56B5D09-82BE-44C3-A0A5-B18599797E78}" destId="{9C2E25EF-E0F5-4B0C-A69C-EEEB7F2E6C4B}" srcOrd="0" destOrd="0" presId="urn:microsoft.com/office/officeart/2009/3/layout/PieProcess"/>
    <dgm:cxn modelId="{84C81CE3-DD4F-4912-8473-109DB3F87157}" type="presParOf" srcId="{C56B5D09-82BE-44C3-A0A5-B18599797E78}" destId="{97952445-69F2-4CC6-BD63-832794B16596}" srcOrd="1" destOrd="0" presId="urn:microsoft.com/office/officeart/2009/3/layout/PieProcess"/>
    <dgm:cxn modelId="{01B48E5A-D628-4B91-8EB4-0B830CA27AC9}" type="presParOf" srcId="{C56B5D09-82BE-44C3-A0A5-B18599797E78}" destId="{1659A740-D12D-4411-BDBA-97C5E1D7290E}" srcOrd="2" destOrd="0" presId="urn:microsoft.com/office/officeart/2009/3/layout/PieProcess"/>
    <dgm:cxn modelId="{10F043A7-7886-4ED9-844B-593DD0B30B49}" type="presParOf" srcId="{045F434F-1C99-428E-BD22-D350F25FC53D}" destId="{9034BF6D-56A8-41A6-A3A9-72AC2EFCD045}" srcOrd="1" destOrd="0" presId="urn:microsoft.com/office/officeart/2009/3/layout/PieProcess"/>
    <dgm:cxn modelId="{6D8E1050-0280-488F-8390-4D91534580E2}" type="presParOf" srcId="{045F434F-1C99-428E-BD22-D350F25FC53D}" destId="{D9AA9B61-3E53-4697-8FA8-BA233405A74B}" srcOrd="2" destOrd="0" presId="urn:microsoft.com/office/officeart/2009/3/layout/PieProcess"/>
    <dgm:cxn modelId="{1272A806-FEAF-4E1F-BD9F-EB2533C19A08}" type="presParOf" srcId="{D9AA9B61-3E53-4697-8FA8-BA233405A74B}" destId="{07908647-A6B6-4761-825C-59EBB60B1F0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39602D-29FF-425D-B5CA-07597C123BF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4D5F46FC-A9D6-4150-8D16-BE6E0A10D239}">
      <dgm:prSet phldrT="[Tekstas]"/>
      <dgm:spPr>
        <a:gradFill flip="none" rotWithShape="0">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Socialinė atsakomybė aplinkosaugos srityje</a:t>
          </a:r>
        </a:p>
      </dgm:t>
    </dgm:pt>
    <dgm:pt modelId="{7437CCEF-03D8-4631-95B4-3F34B5CC4E9C}" type="parTrans" cxnId="{426C4AE7-4D2D-4371-B06B-646D97EE9010}">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97E3EB79-7904-44AF-B176-6FAE2DCA5B10}" type="sibTrans" cxnId="{426C4AE7-4D2D-4371-B06B-646D97EE9010}">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BE040851-EFE5-4C32-AB41-CB52FD89FD30}">
      <dgm:prSet phldrT="[Tekstas]"/>
      <dgm:spPr>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Socialinė atsakomybė santykiuose su darbuotojais</a:t>
          </a:r>
        </a:p>
      </dgm:t>
    </dgm:pt>
    <dgm:pt modelId="{83E0BEF1-FAAA-4875-BAF5-C9403988C070}" type="parTrans" cxnId="{9C3F3323-1832-47CA-B2E1-7D517168008D}">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D9EA148E-B191-4E8A-8FD0-A9E52EEAE07D}" type="sibTrans" cxnId="{9C3F3323-1832-47CA-B2E1-7D517168008D}">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A7EC217A-2F0E-47BF-851E-52602402C639}">
      <dgm:prSet phldrT="[Tekstas]"/>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Socialinė atsakomybė santykiuose su visuomene</a:t>
          </a:r>
        </a:p>
      </dgm:t>
    </dgm:pt>
    <dgm:pt modelId="{6FBA4248-2EFC-471A-831E-CE419C1CFB70}" type="parTrans" cxnId="{B701B50F-1CCD-400C-B932-620700B10703}">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05602DA9-01CA-427A-8B6F-2A118E178988}" type="sibTrans" cxnId="{B701B50F-1CCD-400C-B932-620700B10703}">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2079C2B7-993C-4E9A-BDC1-53BA2DE67E1E}" type="pres">
      <dgm:prSet presAssocID="{9839602D-29FF-425D-B5CA-07597C123BFD}" presName="Name0" presStyleCnt="0">
        <dgm:presLayoutVars>
          <dgm:chPref val="3"/>
          <dgm:dir/>
          <dgm:animLvl val="lvl"/>
          <dgm:resizeHandles/>
        </dgm:presLayoutVars>
      </dgm:prSet>
      <dgm:spPr/>
      <dgm:t>
        <a:bodyPr/>
        <a:lstStyle/>
        <a:p>
          <a:endParaRPr lang="lt-LT"/>
        </a:p>
      </dgm:t>
    </dgm:pt>
    <dgm:pt modelId="{00145536-F659-4E51-8A56-3B50E98797B0}" type="pres">
      <dgm:prSet presAssocID="{4D5F46FC-A9D6-4150-8D16-BE6E0A10D239}" presName="horFlow" presStyleCnt="0"/>
      <dgm:spPr/>
    </dgm:pt>
    <dgm:pt modelId="{36AFB29E-4A09-4D06-AC65-54F278DD0282}" type="pres">
      <dgm:prSet presAssocID="{4D5F46FC-A9D6-4150-8D16-BE6E0A10D239}" presName="bigChev" presStyleLbl="node1" presStyleIdx="0" presStyleCnt="3" custScaleY="105620" custLinFactNeighborX="-1097" custLinFactNeighborY="54207"/>
      <dgm:spPr/>
      <dgm:t>
        <a:bodyPr/>
        <a:lstStyle/>
        <a:p>
          <a:endParaRPr lang="lt-LT"/>
        </a:p>
      </dgm:t>
    </dgm:pt>
    <dgm:pt modelId="{A7CE7F15-0930-4095-B3D1-7005FDA073FD}" type="pres">
      <dgm:prSet presAssocID="{4D5F46FC-A9D6-4150-8D16-BE6E0A10D239}" presName="vSp" presStyleCnt="0"/>
      <dgm:spPr/>
    </dgm:pt>
    <dgm:pt modelId="{7D8F7D5B-F5FC-437F-94E4-B683124D0A2C}" type="pres">
      <dgm:prSet presAssocID="{BE040851-EFE5-4C32-AB41-CB52FD89FD30}" presName="horFlow" presStyleCnt="0"/>
      <dgm:spPr/>
    </dgm:pt>
    <dgm:pt modelId="{6A0190F3-7F88-45D3-83D4-A9BD4A436416}" type="pres">
      <dgm:prSet presAssocID="{BE040851-EFE5-4C32-AB41-CB52FD89FD30}" presName="bigChev" presStyleLbl="node1" presStyleIdx="1" presStyleCnt="3" custScaleY="114597" custLinFactNeighborY="61004"/>
      <dgm:spPr/>
      <dgm:t>
        <a:bodyPr/>
        <a:lstStyle/>
        <a:p>
          <a:endParaRPr lang="lt-LT"/>
        </a:p>
      </dgm:t>
    </dgm:pt>
    <dgm:pt modelId="{CAA94BFC-28CC-4DDE-917F-5B07736AB6F4}" type="pres">
      <dgm:prSet presAssocID="{BE040851-EFE5-4C32-AB41-CB52FD89FD30}" presName="vSp" presStyleCnt="0"/>
      <dgm:spPr/>
    </dgm:pt>
    <dgm:pt modelId="{D2367110-127C-4614-A6C9-4D1D5684CA83}" type="pres">
      <dgm:prSet presAssocID="{A7EC217A-2F0E-47BF-851E-52602402C639}" presName="horFlow" presStyleCnt="0"/>
      <dgm:spPr/>
    </dgm:pt>
    <dgm:pt modelId="{538F97A5-3ADE-4859-973A-ACAEA7B23D00}" type="pres">
      <dgm:prSet presAssocID="{A7EC217A-2F0E-47BF-851E-52602402C639}" presName="bigChev" presStyleLbl="node1" presStyleIdx="2" presStyleCnt="3" custScaleY="108609" custLinFactNeighborY="83227"/>
      <dgm:spPr/>
      <dgm:t>
        <a:bodyPr/>
        <a:lstStyle/>
        <a:p>
          <a:endParaRPr lang="lt-LT"/>
        </a:p>
      </dgm:t>
    </dgm:pt>
  </dgm:ptLst>
  <dgm:cxnLst>
    <dgm:cxn modelId="{9C3F3323-1832-47CA-B2E1-7D517168008D}" srcId="{9839602D-29FF-425D-B5CA-07597C123BFD}" destId="{BE040851-EFE5-4C32-AB41-CB52FD89FD30}" srcOrd="1" destOrd="0" parTransId="{83E0BEF1-FAAA-4875-BAF5-C9403988C070}" sibTransId="{D9EA148E-B191-4E8A-8FD0-A9E52EEAE07D}"/>
    <dgm:cxn modelId="{D314D43D-BE71-4141-B7E6-22E30B89B9CE}" type="presOf" srcId="{A7EC217A-2F0E-47BF-851E-52602402C639}" destId="{538F97A5-3ADE-4859-973A-ACAEA7B23D00}" srcOrd="0" destOrd="0" presId="urn:microsoft.com/office/officeart/2005/8/layout/lProcess3"/>
    <dgm:cxn modelId="{B701B50F-1CCD-400C-B932-620700B10703}" srcId="{9839602D-29FF-425D-B5CA-07597C123BFD}" destId="{A7EC217A-2F0E-47BF-851E-52602402C639}" srcOrd="2" destOrd="0" parTransId="{6FBA4248-2EFC-471A-831E-CE419C1CFB70}" sibTransId="{05602DA9-01CA-427A-8B6F-2A118E178988}"/>
    <dgm:cxn modelId="{88B5FB52-FD0C-43A4-96EA-B7EED432B3FB}" type="presOf" srcId="{BE040851-EFE5-4C32-AB41-CB52FD89FD30}" destId="{6A0190F3-7F88-45D3-83D4-A9BD4A436416}" srcOrd="0" destOrd="0" presId="urn:microsoft.com/office/officeart/2005/8/layout/lProcess3"/>
    <dgm:cxn modelId="{DEB3D19A-6AF0-45F5-B1C0-297D084EA440}" type="presOf" srcId="{4D5F46FC-A9D6-4150-8D16-BE6E0A10D239}" destId="{36AFB29E-4A09-4D06-AC65-54F278DD0282}" srcOrd="0" destOrd="0" presId="urn:microsoft.com/office/officeart/2005/8/layout/lProcess3"/>
    <dgm:cxn modelId="{426C4AE7-4D2D-4371-B06B-646D97EE9010}" srcId="{9839602D-29FF-425D-B5CA-07597C123BFD}" destId="{4D5F46FC-A9D6-4150-8D16-BE6E0A10D239}" srcOrd="0" destOrd="0" parTransId="{7437CCEF-03D8-4631-95B4-3F34B5CC4E9C}" sibTransId="{97E3EB79-7904-44AF-B176-6FAE2DCA5B10}"/>
    <dgm:cxn modelId="{894BA3AB-517E-4220-8A32-AE2A95BF7C21}" type="presOf" srcId="{9839602D-29FF-425D-B5CA-07597C123BFD}" destId="{2079C2B7-993C-4E9A-BDC1-53BA2DE67E1E}" srcOrd="0" destOrd="0" presId="urn:microsoft.com/office/officeart/2005/8/layout/lProcess3"/>
    <dgm:cxn modelId="{2AF49BBF-154E-4BAF-8682-4E17015C286C}" type="presParOf" srcId="{2079C2B7-993C-4E9A-BDC1-53BA2DE67E1E}" destId="{00145536-F659-4E51-8A56-3B50E98797B0}" srcOrd="0" destOrd="0" presId="urn:microsoft.com/office/officeart/2005/8/layout/lProcess3"/>
    <dgm:cxn modelId="{2E41D600-5889-4854-B88E-3525F91C6CD0}" type="presParOf" srcId="{00145536-F659-4E51-8A56-3B50E98797B0}" destId="{36AFB29E-4A09-4D06-AC65-54F278DD0282}" srcOrd="0" destOrd="0" presId="urn:microsoft.com/office/officeart/2005/8/layout/lProcess3"/>
    <dgm:cxn modelId="{BBB7BF5D-5D90-414D-91D8-17F21616995C}" type="presParOf" srcId="{2079C2B7-993C-4E9A-BDC1-53BA2DE67E1E}" destId="{A7CE7F15-0930-4095-B3D1-7005FDA073FD}" srcOrd="1" destOrd="0" presId="urn:microsoft.com/office/officeart/2005/8/layout/lProcess3"/>
    <dgm:cxn modelId="{7CB58A3B-F8D3-4C4D-8F09-CBF8FB4E22CF}" type="presParOf" srcId="{2079C2B7-993C-4E9A-BDC1-53BA2DE67E1E}" destId="{7D8F7D5B-F5FC-437F-94E4-B683124D0A2C}" srcOrd="2" destOrd="0" presId="urn:microsoft.com/office/officeart/2005/8/layout/lProcess3"/>
    <dgm:cxn modelId="{3F43650D-0A98-44C5-AB87-F3CDDFF44835}" type="presParOf" srcId="{7D8F7D5B-F5FC-437F-94E4-B683124D0A2C}" destId="{6A0190F3-7F88-45D3-83D4-A9BD4A436416}" srcOrd="0" destOrd="0" presId="urn:microsoft.com/office/officeart/2005/8/layout/lProcess3"/>
    <dgm:cxn modelId="{1CC7668D-4C7E-4E49-9F52-82FDEF21D36B}" type="presParOf" srcId="{2079C2B7-993C-4E9A-BDC1-53BA2DE67E1E}" destId="{CAA94BFC-28CC-4DDE-917F-5B07736AB6F4}" srcOrd="3" destOrd="0" presId="urn:microsoft.com/office/officeart/2005/8/layout/lProcess3"/>
    <dgm:cxn modelId="{AB9A1BBA-9B6A-4459-851B-CC02714AFB8E}" type="presParOf" srcId="{2079C2B7-993C-4E9A-BDC1-53BA2DE67E1E}" destId="{D2367110-127C-4614-A6C9-4D1D5684CA83}" srcOrd="4" destOrd="0" presId="urn:microsoft.com/office/officeart/2005/8/layout/lProcess3"/>
    <dgm:cxn modelId="{9215E030-3FF9-4CDE-8EA4-FD6586F75CA9}" type="presParOf" srcId="{D2367110-127C-4614-A6C9-4D1D5684CA83}" destId="{538F97A5-3ADE-4859-973A-ACAEA7B23D0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55A34E-ACF5-4324-B7A1-9C94932CD6D3}" type="doc">
      <dgm:prSet loTypeId="urn:microsoft.com/office/officeart/2005/8/layout/hProcess9" loCatId="process" qsTypeId="urn:microsoft.com/office/officeart/2005/8/quickstyle/simple1" qsCatId="simple" csTypeId="urn:microsoft.com/office/officeart/2005/8/colors/accent1_2" csCatId="accent1" phldr="1"/>
      <dgm:spPr/>
    </dgm:pt>
    <dgm:pt modelId="{4D63C83E-5987-46A2-89C9-A95AA0CC2627}">
      <dgm:prSet phldrT="[Tekstas]" custT="1"/>
      <dgm:spPr>
        <a:solidFill>
          <a:schemeClr val="tx2"/>
        </a:solidFill>
      </dgm:spPr>
      <dgm:t>
        <a:bodyPr/>
        <a:lstStyle/>
        <a:p>
          <a:r>
            <a:rPr lang="lt-LT" sz="1050" dirty="0">
              <a:solidFill>
                <a:schemeClr val="bg1"/>
              </a:solidFill>
              <a:latin typeface="Times New Roman" panose="02020603050405020304" pitchFamily="18" charset="0"/>
              <a:cs typeface="Times New Roman" panose="02020603050405020304" pitchFamily="18" charset="0"/>
            </a:rPr>
            <a:t>Identifikavus naujus išorės veiksnius, stipriai pasikeitus ekonominei, politinei, socialinei aplinkai arba kitoms esminėms veiklos prielaidoms, strategiją tobulina.</a:t>
          </a:r>
        </a:p>
      </dgm:t>
    </dgm:pt>
    <dgm:pt modelId="{D33EBCD3-1198-4CAB-B252-1AB67A47CE94}" type="parTrans" cxnId="{B2D2AF27-7E66-410D-8479-372F1CD917C0}">
      <dgm:prSet/>
      <dgm:spPr/>
      <dgm:t>
        <a:bodyPr/>
        <a:lstStyle/>
        <a:p>
          <a:endParaRPr lang="lt-LT"/>
        </a:p>
      </dgm:t>
    </dgm:pt>
    <dgm:pt modelId="{14860969-6F4A-4508-8E50-8100EC5B5A95}" type="sibTrans" cxnId="{B2D2AF27-7E66-410D-8479-372F1CD917C0}">
      <dgm:prSet/>
      <dgm:spPr/>
      <dgm:t>
        <a:bodyPr/>
        <a:lstStyle/>
        <a:p>
          <a:endParaRPr lang="lt-LT"/>
        </a:p>
      </dgm:t>
    </dgm:pt>
    <dgm:pt modelId="{5B568279-A45B-45E2-853E-79B25DDBC325}">
      <dgm:prSet phldrT="[Tekstas]" custT="1"/>
      <dgm:spPr>
        <a:solidFill>
          <a:schemeClr val="tx2"/>
        </a:solidFill>
      </dgm:spPr>
      <dgm:t>
        <a:bodyPr/>
        <a:lstStyle/>
        <a:p>
          <a:r>
            <a:rPr lang="lt-LT" sz="1050" dirty="0">
              <a:solidFill>
                <a:schemeClr val="bg1"/>
              </a:solidFill>
              <a:latin typeface="Times New Roman" panose="02020603050405020304" pitchFamily="18" charset="0"/>
              <a:cs typeface="Times New Roman" panose="02020603050405020304" pitchFamily="18" charset="0"/>
            </a:rPr>
            <a:t>Įvertinus esamą situaciją ir siekiamus rodiklius bei nustačius, kad vertės nepagrįstos ir neatspindi Bendrovės progreso siekiant iškeltų tikslų, parenka labiau progresą atspindinčius rodiklius arba koreguoja siekiamas jų vertes.</a:t>
          </a:r>
        </a:p>
      </dgm:t>
    </dgm:pt>
    <dgm:pt modelId="{A5C2A1A2-0561-482E-B9AC-5A0098AE7D81}" type="parTrans" cxnId="{95703C50-F837-464F-B8E1-AC0E08E6F0E6}">
      <dgm:prSet/>
      <dgm:spPr/>
      <dgm:t>
        <a:bodyPr/>
        <a:lstStyle/>
        <a:p>
          <a:endParaRPr lang="lt-LT"/>
        </a:p>
      </dgm:t>
    </dgm:pt>
    <dgm:pt modelId="{73A2F6A8-5320-4D11-9292-FCE60E572425}" type="sibTrans" cxnId="{95703C50-F837-464F-B8E1-AC0E08E6F0E6}">
      <dgm:prSet/>
      <dgm:spPr/>
      <dgm:t>
        <a:bodyPr/>
        <a:lstStyle/>
        <a:p>
          <a:endParaRPr lang="lt-LT"/>
        </a:p>
      </dgm:t>
    </dgm:pt>
    <dgm:pt modelId="{B614529A-CDD7-429F-9CD7-70D07AC64FBC}">
      <dgm:prSet custT="1"/>
      <dgm:spPr>
        <a:solidFill>
          <a:schemeClr val="tx2"/>
        </a:solidFill>
      </dgm:spPr>
      <dgm:t>
        <a:bodyPr/>
        <a:lstStyle/>
        <a:p>
          <a:r>
            <a:rPr lang="lt-LT" sz="1050" dirty="0">
              <a:solidFill>
                <a:schemeClr val="bg1"/>
              </a:solidFill>
              <a:latin typeface="Times New Roman" panose="02020603050405020304" pitchFamily="18" charset="0"/>
              <a:cs typeface="Times New Roman" panose="02020603050405020304" pitchFamily="18" charset="0"/>
            </a:rPr>
            <a:t>Periodiškai stebi pasiektus rodiklius ir nustačius neatitikimus, kylant vidinėms problemoms, susijusioms su pareigų ir / arba išteklių paskirstymu ir procesų eiga, nagrinėja galimybes tobulinti Bendrovės veiklą (keisti organizacinę struktūrą, pritraukti naujus darbuotojus, tobulinti veiklos procesus).</a:t>
          </a:r>
        </a:p>
      </dgm:t>
    </dgm:pt>
    <dgm:pt modelId="{13DAA517-9F78-4804-B0FD-EB612E2085C9}" type="parTrans" cxnId="{4EFC42E3-48D7-4463-900F-350F28C8DB4C}">
      <dgm:prSet/>
      <dgm:spPr/>
      <dgm:t>
        <a:bodyPr/>
        <a:lstStyle/>
        <a:p>
          <a:endParaRPr lang="lt-LT"/>
        </a:p>
      </dgm:t>
    </dgm:pt>
    <dgm:pt modelId="{DCAB2D5F-B03C-4DE3-BCF5-E8B24A4DFD0A}" type="sibTrans" cxnId="{4EFC42E3-48D7-4463-900F-350F28C8DB4C}">
      <dgm:prSet/>
      <dgm:spPr/>
      <dgm:t>
        <a:bodyPr/>
        <a:lstStyle/>
        <a:p>
          <a:endParaRPr lang="lt-LT"/>
        </a:p>
      </dgm:t>
    </dgm:pt>
    <dgm:pt modelId="{FFFF0E45-3112-4C5C-A742-170DAA1EF3EE}">
      <dgm:prSet custT="1"/>
      <dgm:spPr>
        <a:solidFill>
          <a:schemeClr val="tx2"/>
        </a:solidFill>
      </dgm:spPr>
      <dgm:t>
        <a:bodyPr/>
        <a:lstStyle/>
        <a:p>
          <a:r>
            <a:rPr lang="lt-LT" sz="1050" dirty="0">
              <a:solidFill>
                <a:schemeClr val="bg1"/>
              </a:solidFill>
              <a:latin typeface="Times New Roman" panose="02020603050405020304" pitchFamily="18" charset="0"/>
              <a:cs typeface="Times New Roman" panose="02020603050405020304" pitchFamily="18" charset="0"/>
            </a:rPr>
            <a:t>Paaiškėjus, kad kai kurie numatyti veiksmai nepadeda arba neleidžia Bendrovei įgyvendinti užsibrėžtų uždavinių, įvertina iš naujo numatytus veiksmus, naujas arba anksčiau atmestas alternatyvas ir pasirenka tinkamiausią iš jų.</a:t>
          </a:r>
        </a:p>
      </dgm:t>
    </dgm:pt>
    <dgm:pt modelId="{5AA89597-3510-49F5-B15E-0B55B220382F}" type="parTrans" cxnId="{B72FD204-9B7A-4D5F-9690-CB3B8195F7B8}">
      <dgm:prSet/>
      <dgm:spPr/>
      <dgm:t>
        <a:bodyPr/>
        <a:lstStyle/>
        <a:p>
          <a:endParaRPr lang="lt-LT"/>
        </a:p>
      </dgm:t>
    </dgm:pt>
    <dgm:pt modelId="{D353171E-4648-4514-B01F-77ED6EAC510F}" type="sibTrans" cxnId="{B72FD204-9B7A-4D5F-9690-CB3B8195F7B8}">
      <dgm:prSet/>
      <dgm:spPr/>
      <dgm:t>
        <a:bodyPr/>
        <a:lstStyle/>
        <a:p>
          <a:endParaRPr lang="lt-LT"/>
        </a:p>
      </dgm:t>
    </dgm:pt>
    <dgm:pt modelId="{6C2F04C1-B515-4AAC-8392-DFE16BA80B4B}" type="pres">
      <dgm:prSet presAssocID="{AC55A34E-ACF5-4324-B7A1-9C94932CD6D3}" presName="CompostProcess" presStyleCnt="0">
        <dgm:presLayoutVars>
          <dgm:dir/>
          <dgm:resizeHandles val="exact"/>
        </dgm:presLayoutVars>
      </dgm:prSet>
      <dgm:spPr/>
    </dgm:pt>
    <dgm:pt modelId="{30681DAE-EB11-4BA2-8B4A-44E2D93C9514}" type="pres">
      <dgm:prSet presAssocID="{AC55A34E-ACF5-4324-B7A1-9C94932CD6D3}" presName="arrow" presStyleLbl="bgShp" presStyleIdx="0" presStyleCnt="1" custScaleY="10248" custLinFactY="200000" custLinFactNeighborX="1236" custLinFactNeighborY="242493"/>
      <dgm:spPr>
        <a:prstGeom prst="roundRect">
          <a:avLst/>
        </a:prstGeom>
      </dgm:spPr>
    </dgm:pt>
    <dgm:pt modelId="{133C7A68-ED1A-4FB5-AFDC-FAD73694FE1D}" type="pres">
      <dgm:prSet presAssocID="{AC55A34E-ACF5-4324-B7A1-9C94932CD6D3}" presName="linearProcess" presStyleCnt="0"/>
      <dgm:spPr/>
    </dgm:pt>
    <dgm:pt modelId="{32DDB627-1AB2-4D5B-A693-31E56F60D25D}" type="pres">
      <dgm:prSet presAssocID="{4D63C83E-5987-46A2-89C9-A95AA0CC2627}" presName="textNode" presStyleLbl="node1" presStyleIdx="0" presStyleCnt="4" custScaleY="120797">
        <dgm:presLayoutVars>
          <dgm:bulletEnabled val="1"/>
        </dgm:presLayoutVars>
      </dgm:prSet>
      <dgm:spPr/>
      <dgm:t>
        <a:bodyPr/>
        <a:lstStyle/>
        <a:p>
          <a:endParaRPr lang="lt-LT"/>
        </a:p>
      </dgm:t>
    </dgm:pt>
    <dgm:pt modelId="{4423B4A1-5A40-4281-A255-A22B5A32DBCB}" type="pres">
      <dgm:prSet presAssocID="{14860969-6F4A-4508-8E50-8100EC5B5A95}" presName="sibTrans" presStyleCnt="0"/>
      <dgm:spPr/>
    </dgm:pt>
    <dgm:pt modelId="{2D9ADD12-8774-4E02-A410-8CD0E5F22C0C}" type="pres">
      <dgm:prSet presAssocID="{B614529A-CDD7-429F-9CD7-70D07AC64FBC}" presName="textNode" presStyleLbl="node1" presStyleIdx="1" presStyleCnt="4" custScaleY="120797" custLinFactNeighborX="-2884" custLinFactNeighborY="351">
        <dgm:presLayoutVars>
          <dgm:bulletEnabled val="1"/>
        </dgm:presLayoutVars>
      </dgm:prSet>
      <dgm:spPr/>
      <dgm:t>
        <a:bodyPr/>
        <a:lstStyle/>
        <a:p>
          <a:endParaRPr lang="lt-LT"/>
        </a:p>
      </dgm:t>
    </dgm:pt>
    <dgm:pt modelId="{2686527F-04D4-487C-A847-963F3DF8033D}" type="pres">
      <dgm:prSet presAssocID="{DCAB2D5F-B03C-4DE3-BCF5-E8B24A4DFD0A}" presName="sibTrans" presStyleCnt="0"/>
      <dgm:spPr/>
    </dgm:pt>
    <dgm:pt modelId="{E6BEA64F-BC06-4210-905D-21461A9E418A}" type="pres">
      <dgm:prSet presAssocID="{FFFF0E45-3112-4C5C-A742-170DAA1EF3EE}" presName="textNode" presStyleLbl="node1" presStyleIdx="2" presStyleCnt="4" custScaleY="120797">
        <dgm:presLayoutVars>
          <dgm:bulletEnabled val="1"/>
        </dgm:presLayoutVars>
      </dgm:prSet>
      <dgm:spPr/>
      <dgm:t>
        <a:bodyPr/>
        <a:lstStyle/>
        <a:p>
          <a:endParaRPr lang="lt-LT"/>
        </a:p>
      </dgm:t>
    </dgm:pt>
    <dgm:pt modelId="{9332AD61-FA00-4A07-89FE-8B76956C6748}" type="pres">
      <dgm:prSet presAssocID="{D353171E-4648-4514-B01F-77ED6EAC510F}" presName="sibTrans" presStyleCnt="0"/>
      <dgm:spPr/>
    </dgm:pt>
    <dgm:pt modelId="{7320FE3A-BC3B-4269-A388-076208334D7F}" type="pres">
      <dgm:prSet presAssocID="{5B568279-A45B-45E2-853E-79B25DDBC325}" presName="textNode" presStyleLbl="node1" presStyleIdx="3" presStyleCnt="4" custScaleY="120797">
        <dgm:presLayoutVars>
          <dgm:bulletEnabled val="1"/>
        </dgm:presLayoutVars>
      </dgm:prSet>
      <dgm:spPr/>
      <dgm:t>
        <a:bodyPr/>
        <a:lstStyle/>
        <a:p>
          <a:endParaRPr lang="lt-LT"/>
        </a:p>
      </dgm:t>
    </dgm:pt>
  </dgm:ptLst>
  <dgm:cxnLst>
    <dgm:cxn modelId="{B8F44272-644B-4224-A97A-2DEE59F64EB6}" type="presOf" srcId="{FFFF0E45-3112-4C5C-A742-170DAA1EF3EE}" destId="{E6BEA64F-BC06-4210-905D-21461A9E418A}" srcOrd="0" destOrd="0" presId="urn:microsoft.com/office/officeart/2005/8/layout/hProcess9"/>
    <dgm:cxn modelId="{4EFC42E3-48D7-4463-900F-350F28C8DB4C}" srcId="{AC55A34E-ACF5-4324-B7A1-9C94932CD6D3}" destId="{B614529A-CDD7-429F-9CD7-70D07AC64FBC}" srcOrd="1" destOrd="0" parTransId="{13DAA517-9F78-4804-B0FD-EB612E2085C9}" sibTransId="{DCAB2D5F-B03C-4DE3-BCF5-E8B24A4DFD0A}"/>
    <dgm:cxn modelId="{B2D2AF27-7E66-410D-8479-372F1CD917C0}" srcId="{AC55A34E-ACF5-4324-B7A1-9C94932CD6D3}" destId="{4D63C83E-5987-46A2-89C9-A95AA0CC2627}" srcOrd="0" destOrd="0" parTransId="{D33EBCD3-1198-4CAB-B252-1AB67A47CE94}" sibTransId="{14860969-6F4A-4508-8E50-8100EC5B5A95}"/>
    <dgm:cxn modelId="{EBC7551D-86DC-4F5E-9F90-F9CD187EBC61}" type="presOf" srcId="{4D63C83E-5987-46A2-89C9-A95AA0CC2627}" destId="{32DDB627-1AB2-4D5B-A693-31E56F60D25D}" srcOrd="0" destOrd="0" presId="urn:microsoft.com/office/officeart/2005/8/layout/hProcess9"/>
    <dgm:cxn modelId="{B72FD204-9B7A-4D5F-9690-CB3B8195F7B8}" srcId="{AC55A34E-ACF5-4324-B7A1-9C94932CD6D3}" destId="{FFFF0E45-3112-4C5C-A742-170DAA1EF3EE}" srcOrd="2" destOrd="0" parTransId="{5AA89597-3510-49F5-B15E-0B55B220382F}" sibTransId="{D353171E-4648-4514-B01F-77ED6EAC510F}"/>
    <dgm:cxn modelId="{716DD847-5803-4119-9330-9143FFBB7C4E}" type="presOf" srcId="{5B568279-A45B-45E2-853E-79B25DDBC325}" destId="{7320FE3A-BC3B-4269-A388-076208334D7F}" srcOrd="0" destOrd="0" presId="urn:microsoft.com/office/officeart/2005/8/layout/hProcess9"/>
    <dgm:cxn modelId="{355581CA-2DFA-40C5-A8CE-B2585DB6B4E6}" type="presOf" srcId="{AC55A34E-ACF5-4324-B7A1-9C94932CD6D3}" destId="{6C2F04C1-B515-4AAC-8392-DFE16BA80B4B}" srcOrd="0" destOrd="0" presId="urn:microsoft.com/office/officeart/2005/8/layout/hProcess9"/>
    <dgm:cxn modelId="{95703C50-F837-464F-B8E1-AC0E08E6F0E6}" srcId="{AC55A34E-ACF5-4324-B7A1-9C94932CD6D3}" destId="{5B568279-A45B-45E2-853E-79B25DDBC325}" srcOrd="3" destOrd="0" parTransId="{A5C2A1A2-0561-482E-B9AC-5A0098AE7D81}" sibTransId="{73A2F6A8-5320-4D11-9292-FCE60E572425}"/>
    <dgm:cxn modelId="{522F6089-58FA-429F-8280-63D22094267F}" type="presOf" srcId="{B614529A-CDD7-429F-9CD7-70D07AC64FBC}" destId="{2D9ADD12-8774-4E02-A410-8CD0E5F22C0C}" srcOrd="0" destOrd="0" presId="urn:microsoft.com/office/officeart/2005/8/layout/hProcess9"/>
    <dgm:cxn modelId="{904B4814-69AD-498B-AAFA-0CA33CB35C11}" type="presParOf" srcId="{6C2F04C1-B515-4AAC-8392-DFE16BA80B4B}" destId="{30681DAE-EB11-4BA2-8B4A-44E2D93C9514}" srcOrd="0" destOrd="0" presId="urn:microsoft.com/office/officeart/2005/8/layout/hProcess9"/>
    <dgm:cxn modelId="{93DFDA8B-88D7-4E95-A9CA-B52B2AD95621}" type="presParOf" srcId="{6C2F04C1-B515-4AAC-8392-DFE16BA80B4B}" destId="{133C7A68-ED1A-4FB5-AFDC-FAD73694FE1D}" srcOrd="1" destOrd="0" presId="urn:microsoft.com/office/officeart/2005/8/layout/hProcess9"/>
    <dgm:cxn modelId="{D581352D-B83B-4763-ADE1-F215FD6FD516}" type="presParOf" srcId="{133C7A68-ED1A-4FB5-AFDC-FAD73694FE1D}" destId="{32DDB627-1AB2-4D5B-A693-31E56F60D25D}" srcOrd="0" destOrd="0" presId="urn:microsoft.com/office/officeart/2005/8/layout/hProcess9"/>
    <dgm:cxn modelId="{FB61D3D9-C172-4767-877A-7CC48889C576}" type="presParOf" srcId="{133C7A68-ED1A-4FB5-AFDC-FAD73694FE1D}" destId="{4423B4A1-5A40-4281-A255-A22B5A32DBCB}" srcOrd="1" destOrd="0" presId="urn:microsoft.com/office/officeart/2005/8/layout/hProcess9"/>
    <dgm:cxn modelId="{B0710F77-A296-4979-A15F-A6A9D92E2D82}" type="presParOf" srcId="{133C7A68-ED1A-4FB5-AFDC-FAD73694FE1D}" destId="{2D9ADD12-8774-4E02-A410-8CD0E5F22C0C}" srcOrd="2" destOrd="0" presId="urn:microsoft.com/office/officeart/2005/8/layout/hProcess9"/>
    <dgm:cxn modelId="{FED023B3-94C4-471A-AE70-297B23B028C9}" type="presParOf" srcId="{133C7A68-ED1A-4FB5-AFDC-FAD73694FE1D}" destId="{2686527F-04D4-487C-A847-963F3DF8033D}" srcOrd="3" destOrd="0" presId="urn:microsoft.com/office/officeart/2005/8/layout/hProcess9"/>
    <dgm:cxn modelId="{8F582693-B8E9-4DB5-8D65-E34DE94E1766}" type="presParOf" srcId="{133C7A68-ED1A-4FB5-AFDC-FAD73694FE1D}" destId="{E6BEA64F-BC06-4210-905D-21461A9E418A}" srcOrd="4" destOrd="0" presId="urn:microsoft.com/office/officeart/2005/8/layout/hProcess9"/>
    <dgm:cxn modelId="{7939CEFD-2613-450C-A595-733FA75CCC03}" type="presParOf" srcId="{133C7A68-ED1A-4FB5-AFDC-FAD73694FE1D}" destId="{9332AD61-FA00-4A07-89FE-8B76956C6748}" srcOrd="5" destOrd="0" presId="urn:microsoft.com/office/officeart/2005/8/layout/hProcess9"/>
    <dgm:cxn modelId="{2B99FAC9-DBBB-454D-890F-937A11F948C9}" type="presParOf" srcId="{133C7A68-ED1A-4FB5-AFDC-FAD73694FE1D}" destId="{7320FE3A-BC3B-4269-A388-076208334D7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8D8D5B-4F43-45DC-93C2-91800B40ADB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lt-LT"/>
        </a:p>
      </dgm:t>
    </dgm:pt>
    <dgm:pt modelId="{C2C977F1-6FC1-4FF5-A508-B1655E4DF043}">
      <dgm:prSet phldrT="[Tekstas]" custT="1"/>
      <dgm:spPr>
        <a:solidFill>
          <a:schemeClr val="accent1">
            <a:lumMod val="75000"/>
            <a:lumOff val="25000"/>
          </a:schemeClr>
        </a:solidFill>
      </dgm:spPr>
      <dgm:t>
        <a:bodyPr/>
        <a:lstStyle/>
        <a:p>
          <a:r>
            <a:rPr lang="lt-LT" sz="1100" dirty="0">
              <a:solidFill>
                <a:schemeClr val="tx1"/>
              </a:solidFill>
              <a:latin typeface="Times New Roman" panose="02020603050405020304" pitchFamily="18" charset="0"/>
              <a:cs typeface="Times New Roman" panose="02020603050405020304" pitchFamily="18" charset="0"/>
            </a:rPr>
            <a:t>Kiekvieną ketvirtį vertinama pasiekta pažanga.  Bendrovės generalinis direktorius stebi ir vertina, ar Bendrovė siekia kiekvienos strateginės krypties tikslų. </a:t>
          </a:r>
        </a:p>
      </dgm:t>
    </dgm:pt>
    <dgm:pt modelId="{8AB7ADCD-F9A0-4DBD-9E8E-02A4009FC979}" type="parTrans" cxnId="{33B9C9EA-3F64-458F-A827-EFFFA929D242}">
      <dgm:prSet/>
      <dgm:spPr/>
      <dgm:t>
        <a:bodyPr/>
        <a:lstStyle/>
        <a:p>
          <a:endParaRPr lang="lt-LT" sz="1100">
            <a:latin typeface="Times New Roman" panose="02020603050405020304" pitchFamily="18" charset="0"/>
            <a:cs typeface="Times New Roman" panose="02020603050405020304" pitchFamily="18" charset="0"/>
          </a:endParaRPr>
        </a:p>
      </dgm:t>
    </dgm:pt>
    <dgm:pt modelId="{107774AF-2C8B-44A2-832E-FC8D6CCCD7E4}" type="sibTrans" cxnId="{33B9C9EA-3F64-458F-A827-EFFFA929D242}">
      <dgm:prSet/>
      <dgm:spPr/>
      <dgm:t>
        <a:bodyPr/>
        <a:lstStyle/>
        <a:p>
          <a:endParaRPr lang="lt-LT" sz="1100">
            <a:latin typeface="Times New Roman" panose="02020603050405020304" pitchFamily="18" charset="0"/>
            <a:cs typeface="Times New Roman" panose="02020603050405020304" pitchFamily="18" charset="0"/>
          </a:endParaRPr>
        </a:p>
      </dgm:t>
    </dgm:pt>
    <dgm:pt modelId="{8DF8F4F8-2176-46F5-A669-50F1F44230F0}">
      <dgm:prSet phldrT="[Tekstas]" custT="1"/>
      <dgm:spPr>
        <a:solidFill>
          <a:schemeClr val="accent1">
            <a:lumMod val="75000"/>
            <a:lumOff val="25000"/>
          </a:schemeClr>
        </a:solidFill>
      </dgm:spPr>
      <dgm:t>
        <a:bodyPr/>
        <a:lstStyle/>
        <a:p>
          <a:pPr marL="93663" indent="0" algn="just"/>
          <a:r>
            <a:rPr lang="lt-LT" sz="1100" noProof="0" dirty="0">
              <a:solidFill>
                <a:schemeClr val="tx1"/>
              </a:solidFill>
              <a:latin typeface="Times New Roman" panose="02020603050405020304" pitchFamily="18" charset="0"/>
              <a:cs typeface="Times New Roman" panose="02020603050405020304" pitchFamily="18" charset="0"/>
            </a:rPr>
            <a:t>Visuotinis </a:t>
          </a:r>
          <a:r>
            <a:rPr lang="lt-LT" sz="1100" dirty="0">
              <a:solidFill>
                <a:schemeClr val="tx1"/>
              </a:solidFill>
              <a:latin typeface="Times New Roman" panose="02020603050405020304" pitchFamily="18" charset="0"/>
              <a:cs typeface="Times New Roman" panose="02020603050405020304" pitchFamily="18" charset="0"/>
            </a:rPr>
            <a:t>akcininkų susirinkimas peržiūri Bendrovės įstatuose nustatytus veiklos tikslus, strateginius ilgalaikius tikslus, jų įgyvendinimo finansavimo šaltinius, </a:t>
          </a:r>
          <a:r>
            <a:rPr lang="lt-LT" sz="1100" noProof="0" dirty="0">
              <a:solidFill>
                <a:schemeClr val="tx1"/>
              </a:solidFill>
              <a:latin typeface="Times New Roman" panose="02020603050405020304" pitchFamily="18" charset="0"/>
              <a:cs typeface="Times New Roman" panose="02020603050405020304" pitchFamily="18" charset="0"/>
            </a:rPr>
            <a:t>svarsto ir tvirtina </a:t>
          </a:r>
          <a:r>
            <a:rPr lang="lt-LT" sz="1100" dirty="0">
              <a:solidFill>
                <a:schemeClr val="tx1"/>
              </a:solidFill>
              <a:latin typeface="Times New Roman" panose="02020603050405020304" pitchFamily="18" charset="0"/>
              <a:cs typeface="Times New Roman" panose="02020603050405020304" pitchFamily="18" charset="0"/>
            </a:rPr>
            <a:t>Bendrovės veiklos strategiją, kiekvienais metais analizuoja ir vertina informaciją apie Bendrovės veiklos strategijos įgyvendinimą.</a:t>
          </a:r>
        </a:p>
      </dgm:t>
    </dgm:pt>
    <dgm:pt modelId="{9D76B38F-2487-432A-9D1E-900135B54C22}" type="parTrans" cxnId="{B9718209-ED96-41BC-A0F8-F5089B9852A0}">
      <dgm:prSet/>
      <dgm:spPr/>
      <dgm:t>
        <a:bodyPr/>
        <a:lstStyle/>
        <a:p>
          <a:endParaRPr lang="lt-LT" sz="1100">
            <a:latin typeface="Times New Roman" panose="02020603050405020304" pitchFamily="18" charset="0"/>
            <a:cs typeface="Times New Roman" panose="02020603050405020304" pitchFamily="18" charset="0"/>
          </a:endParaRPr>
        </a:p>
      </dgm:t>
    </dgm:pt>
    <dgm:pt modelId="{52AB9FF9-D9DE-4E5D-9E6C-96A1C41D0B57}" type="sibTrans" cxnId="{B9718209-ED96-41BC-A0F8-F5089B9852A0}">
      <dgm:prSet/>
      <dgm:spPr/>
      <dgm:t>
        <a:bodyPr/>
        <a:lstStyle/>
        <a:p>
          <a:endParaRPr lang="lt-LT" sz="1100">
            <a:latin typeface="Times New Roman" panose="02020603050405020304" pitchFamily="18" charset="0"/>
            <a:cs typeface="Times New Roman" panose="02020603050405020304" pitchFamily="18" charset="0"/>
          </a:endParaRPr>
        </a:p>
      </dgm:t>
    </dgm:pt>
    <dgm:pt modelId="{8C85D7BD-8A30-40D2-B9A3-F8B6023B276C}" type="pres">
      <dgm:prSet presAssocID="{0E8D8D5B-4F43-45DC-93C2-91800B40ADBF}" presName="Name0" presStyleCnt="0">
        <dgm:presLayoutVars>
          <dgm:dir/>
          <dgm:animLvl val="lvl"/>
          <dgm:resizeHandles val="exact"/>
        </dgm:presLayoutVars>
      </dgm:prSet>
      <dgm:spPr/>
      <dgm:t>
        <a:bodyPr/>
        <a:lstStyle/>
        <a:p>
          <a:endParaRPr lang="lt-LT"/>
        </a:p>
      </dgm:t>
    </dgm:pt>
    <dgm:pt modelId="{DFFF8681-0CBB-4CD1-B059-AF2A95D4C5BE}" type="pres">
      <dgm:prSet presAssocID="{C2C977F1-6FC1-4FF5-A508-B1655E4DF043}" presName="parTxOnly" presStyleLbl="node1" presStyleIdx="0" presStyleCnt="2">
        <dgm:presLayoutVars>
          <dgm:chMax val="0"/>
          <dgm:chPref val="0"/>
          <dgm:bulletEnabled val="1"/>
        </dgm:presLayoutVars>
      </dgm:prSet>
      <dgm:spPr/>
      <dgm:t>
        <a:bodyPr/>
        <a:lstStyle/>
        <a:p>
          <a:endParaRPr lang="lt-LT"/>
        </a:p>
      </dgm:t>
    </dgm:pt>
    <dgm:pt modelId="{14763ABE-19FE-49AA-B8D7-20879DE6D6B0}" type="pres">
      <dgm:prSet presAssocID="{107774AF-2C8B-44A2-832E-FC8D6CCCD7E4}" presName="parTxOnlySpace" presStyleCnt="0"/>
      <dgm:spPr/>
    </dgm:pt>
    <dgm:pt modelId="{33F9C1F3-5824-408F-AE6F-1ED26DBCD635}" type="pres">
      <dgm:prSet presAssocID="{8DF8F4F8-2176-46F5-A669-50F1F44230F0}" presName="parTxOnly" presStyleLbl="node1" presStyleIdx="1" presStyleCnt="2" custLinFactNeighborX="96735">
        <dgm:presLayoutVars>
          <dgm:chMax val="0"/>
          <dgm:chPref val="0"/>
          <dgm:bulletEnabled val="1"/>
        </dgm:presLayoutVars>
      </dgm:prSet>
      <dgm:spPr/>
      <dgm:t>
        <a:bodyPr/>
        <a:lstStyle/>
        <a:p>
          <a:endParaRPr lang="lt-LT"/>
        </a:p>
      </dgm:t>
    </dgm:pt>
  </dgm:ptLst>
  <dgm:cxnLst>
    <dgm:cxn modelId="{14637A80-93B5-428C-B7E1-0448FCFB73C8}" type="presOf" srcId="{8DF8F4F8-2176-46F5-A669-50F1F44230F0}" destId="{33F9C1F3-5824-408F-AE6F-1ED26DBCD635}" srcOrd="0" destOrd="0" presId="urn:microsoft.com/office/officeart/2005/8/layout/chevron1"/>
    <dgm:cxn modelId="{B9718209-ED96-41BC-A0F8-F5089B9852A0}" srcId="{0E8D8D5B-4F43-45DC-93C2-91800B40ADBF}" destId="{8DF8F4F8-2176-46F5-A669-50F1F44230F0}" srcOrd="1" destOrd="0" parTransId="{9D76B38F-2487-432A-9D1E-900135B54C22}" sibTransId="{52AB9FF9-D9DE-4E5D-9E6C-96A1C41D0B57}"/>
    <dgm:cxn modelId="{70DFFBE1-F8CB-476F-973F-D0461557ECFA}" type="presOf" srcId="{0E8D8D5B-4F43-45DC-93C2-91800B40ADBF}" destId="{8C85D7BD-8A30-40D2-B9A3-F8B6023B276C}" srcOrd="0" destOrd="0" presId="urn:microsoft.com/office/officeart/2005/8/layout/chevron1"/>
    <dgm:cxn modelId="{CCE5A7B2-3E97-420C-8871-D1ABB2AD3505}" type="presOf" srcId="{C2C977F1-6FC1-4FF5-A508-B1655E4DF043}" destId="{DFFF8681-0CBB-4CD1-B059-AF2A95D4C5BE}" srcOrd="0" destOrd="0" presId="urn:microsoft.com/office/officeart/2005/8/layout/chevron1"/>
    <dgm:cxn modelId="{33B9C9EA-3F64-458F-A827-EFFFA929D242}" srcId="{0E8D8D5B-4F43-45DC-93C2-91800B40ADBF}" destId="{C2C977F1-6FC1-4FF5-A508-B1655E4DF043}" srcOrd="0" destOrd="0" parTransId="{8AB7ADCD-F9A0-4DBD-9E8E-02A4009FC979}" sibTransId="{107774AF-2C8B-44A2-832E-FC8D6CCCD7E4}"/>
    <dgm:cxn modelId="{E4F5ECED-CF82-46D8-8B59-787EEAD5BBF4}" type="presParOf" srcId="{8C85D7BD-8A30-40D2-B9A3-F8B6023B276C}" destId="{DFFF8681-0CBB-4CD1-B059-AF2A95D4C5BE}" srcOrd="0" destOrd="0" presId="urn:microsoft.com/office/officeart/2005/8/layout/chevron1"/>
    <dgm:cxn modelId="{6F36CC68-88AE-429C-BAD2-4ED7A61D13E1}" type="presParOf" srcId="{8C85D7BD-8A30-40D2-B9A3-F8B6023B276C}" destId="{14763ABE-19FE-49AA-B8D7-20879DE6D6B0}" srcOrd="1" destOrd="0" presId="urn:microsoft.com/office/officeart/2005/8/layout/chevron1"/>
    <dgm:cxn modelId="{57832109-C282-462F-A65F-150431A2B93F}" type="presParOf" srcId="{8C85D7BD-8A30-40D2-B9A3-F8B6023B276C}" destId="{33F9C1F3-5824-408F-AE6F-1ED26DBCD635}" srcOrd="2"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215D6-3671-4EA0-9B21-B64FDAA8C25A}"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lt-LT"/>
        </a:p>
      </dgm:t>
    </dgm:pt>
    <dgm:pt modelId="{5887F1BD-51DF-4864-8BC3-BC8D51D22306}">
      <dgm:prSet custT="1"/>
      <dgm:spPr>
        <a:solidFill>
          <a:schemeClr val="bg2">
            <a:lumMod val="60000"/>
            <a:lumOff val="40000"/>
          </a:schemeClr>
        </a:solidFill>
      </dgm:spPr>
      <dgm:t>
        <a:bodyPr/>
        <a:lstStyle/>
        <a:p>
          <a:r>
            <a:rPr lang="lt-LT" sz="1200" dirty="0">
              <a:latin typeface="Times New Roman" panose="02020603050405020304" pitchFamily="18" charset="0"/>
              <a:cs typeface="Times New Roman" panose="02020603050405020304" pitchFamily="18" charset="0"/>
            </a:rPr>
            <a:t>Socialiai atsakinga, besivystanti, naudojanti aplinkai draugiškas technologijas ir teikianti aukščiausios kokybės patikimas paslaugas Bendrovė, kurioje gera dirbti</a:t>
          </a:r>
        </a:p>
      </dgm:t>
    </dgm:pt>
    <dgm:pt modelId="{A0899FD2-61D7-48A7-B44E-811947B7DC72}" type="parTrans" cxnId="{58889CFC-93BA-4F97-9686-73F4FD917764}">
      <dgm:prSet/>
      <dgm:spPr/>
      <dgm:t>
        <a:bodyPr/>
        <a:lstStyle/>
        <a:p>
          <a:endParaRPr lang="lt-LT">
            <a:latin typeface="Times New Roman" panose="02020603050405020304" pitchFamily="18" charset="0"/>
            <a:cs typeface="Times New Roman" panose="02020603050405020304" pitchFamily="18" charset="0"/>
          </a:endParaRPr>
        </a:p>
      </dgm:t>
    </dgm:pt>
    <dgm:pt modelId="{0BEA9CA3-51C5-4B66-B192-C64E0FC95AE6}" type="sibTrans" cxnId="{58889CFC-93BA-4F97-9686-73F4FD917764}">
      <dgm:prSet/>
      <dgm:spPr/>
      <dgm:t>
        <a:bodyPr/>
        <a:lstStyle/>
        <a:p>
          <a:endParaRPr lang="lt-LT">
            <a:latin typeface="Times New Roman" panose="02020603050405020304" pitchFamily="18" charset="0"/>
            <a:cs typeface="Times New Roman" panose="02020603050405020304" pitchFamily="18" charset="0"/>
          </a:endParaRPr>
        </a:p>
      </dgm:t>
    </dgm:pt>
    <dgm:pt modelId="{11D2ABD8-5FA8-4602-A0F3-2677258F5479}">
      <dgm:prSet custT="1"/>
      <dgm:spPr>
        <a:solidFill>
          <a:schemeClr val="bg2">
            <a:lumMod val="20000"/>
            <a:lumOff val="80000"/>
          </a:schemeClr>
        </a:solidFill>
      </dgm:spPr>
      <dgm:t>
        <a:bodyPr/>
        <a:lstStyle/>
        <a:p>
          <a:r>
            <a:rPr lang="lt-LT" sz="1200" noProof="0" dirty="0">
              <a:solidFill>
                <a:schemeClr val="tx1"/>
              </a:solidFill>
              <a:latin typeface="Times New Roman" panose="02020603050405020304" pitchFamily="18" charset="0"/>
              <a:cs typeface="Times New Roman" panose="02020603050405020304" pitchFamily="18" charset="0"/>
            </a:rPr>
            <a:t>Mažiausiomis</a:t>
          </a:r>
          <a:r>
            <a:rPr lang="en-US" sz="1200" dirty="0">
              <a:solidFill>
                <a:schemeClr val="tx1"/>
              </a:solidFill>
              <a:latin typeface="Times New Roman" panose="02020603050405020304" pitchFamily="18" charset="0"/>
              <a:cs typeface="Times New Roman" panose="02020603050405020304" pitchFamily="18" charset="0"/>
            </a:rPr>
            <a:t> </a:t>
          </a:r>
          <a:r>
            <a:rPr lang="lt-LT" sz="1200" dirty="0">
              <a:solidFill>
                <a:schemeClr val="tx1"/>
              </a:solidFill>
              <a:latin typeface="Times New Roman" panose="02020603050405020304" pitchFamily="18" charset="0"/>
              <a:cs typeface="Times New Roman" panose="02020603050405020304" pitchFamily="18" charset="0"/>
            </a:rPr>
            <a:t>sąnaudomis ir minimaliu poveikiu aplinkai  užtikrinti patikimą šilumos ir geriamojo vandens tiekimą bei nuotekų tvarkymo paslaugas visiems Visagino savivaldybės Klientams</a:t>
          </a:r>
        </a:p>
      </dgm:t>
    </dgm:pt>
    <dgm:pt modelId="{CDB59396-AD56-4BC8-9A0A-DD13D4A7CE5C}" type="parTrans" cxnId="{BCEC148A-C2B8-41CB-877F-5D8B76EB46DF}">
      <dgm:prSet/>
      <dgm:spPr/>
      <dgm:t>
        <a:bodyPr/>
        <a:lstStyle/>
        <a:p>
          <a:endParaRPr lang="lt-LT">
            <a:latin typeface="Times New Roman" panose="02020603050405020304" pitchFamily="18" charset="0"/>
            <a:cs typeface="Times New Roman" panose="02020603050405020304" pitchFamily="18" charset="0"/>
          </a:endParaRPr>
        </a:p>
      </dgm:t>
    </dgm:pt>
    <dgm:pt modelId="{689A5BDD-930F-4E96-B916-319AC27494F5}" type="sibTrans" cxnId="{BCEC148A-C2B8-41CB-877F-5D8B76EB46DF}">
      <dgm:prSet/>
      <dgm:spPr/>
      <dgm:t>
        <a:bodyPr/>
        <a:lstStyle/>
        <a:p>
          <a:endParaRPr lang="lt-LT">
            <a:latin typeface="Times New Roman" panose="02020603050405020304" pitchFamily="18" charset="0"/>
            <a:cs typeface="Times New Roman" panose="02020603050405020304" pitchFamily="18" charset="0"/>
          </a:endParaRPr>
        </a:p>
      </dgm:t>
    </dgm:pt>
    <dgm:pt modelId="{769BCE55-77C0-469E-BBF4-93F449431608}">
      <dgm:prSet phldrT="[Tekstas]" custT="1"/>
      <dgm:spPr>
        <a:solidFill>
          <a:schemeClr val="bg2">
            <a:lumMod val="75000"/>
          </a:schemeClr>
        </a:solidFill>
      </dgm:spPr>
      <dgm:t>
        <a:bodyPr/>
        <a:lstStyle/>
        <a:p>
          <a:r>
            <a:rPr lang="lt-LT" sz="1200" b="0" i="1" u="none" dirty="0">
              <a:latin typeface="Times New Roman" panose="02020603050405020304" pitchFamily="18" charset="0"/>
              <a:cs typeface="Times New Roman" panose="02020603050405020304" pitchFamily="18" charset="0"/>
            </a:rPr>
            <a:t>Atsakomybė</a:t>
          </a:r>
          <a:r>
            <a:rPr lang="lt-LT" sz="1200" b="0" i="0" u="none" dirty="0">
              <a:latin typeface="Times New Roman" panose="02020603050405020304" pitchFamily="18" charset="0"/>
              <a:cs typeface="Times New Roman" panose="02020603050405020304" pitchFamily="18" charset="0"/>
            </a:rPr>
            <a:t> – mes atsakingai atliekame savo funkcijas pateisindami mūsų Klientų lūkesčius bei užtikrindami aplinkosaugos ir skaidrios veiklos reikalavimų vykdymą</a:t>
          </a:r>
        </a:p>
        <a:p>
          <a:r>
            <a:rPr lang="lt-LT" sz="1200" b="0" i="1" u="none" dirty="0">
              <a:latin typeface="Times New Roman" panose="02020603050405020304" pitchFamily="18" charset="0"/>
              <a:cs typeface="Times New Roman" panose="02020603050405020304" pitchFamily="18" charset="0"/>
            </a:rPr>
            <a:t>Dėmesingumas</a:t>
          </a:r>
          <a:r>
            <a:rPr lang="lt-LT" sz="1200" b="0" i="0" u="none" dirty="0">
              <a:latin typeface="Times New Roman" panose="02020603050405020304" pitchFamily="18" charset="0"/>
              <a:cs typeface="Times New Roman" panose="02020603050405020304" pitchFamily="18" charset="0"/>
            </a:rPr>
            <a:t> – mes esame paslaugūs, patikimi ir dėmesingi savo Klientams, darbuotojams bei visuomenei. Gilinamės į kiekvieno Kliento poreikius ir siekiame juos tenkinti atsižvelgdami į galiojančias teisės bei moralės normas</a:t>
          </a:r>
        </a:p>
        <a:p>
          <a:r>
            <a:rPr lang="lt-LT" sz="1200" b="0" i="1" u="none" noProof="0" dirty="0">
              <a:latin typeface="Times New Roman" panose="02020603050405020304" pitchFamily="18" charset="0"/>
              <a:cs typeface="Times New Roman" panose="02020603050405020304" pitchFamily="18" charset="0"/>
            </a:rPr>
            <a:t>Inovatyvumas</a:t>
          </a:r>
          <a:r>
            <a:rPr lang="lt-LT" sz="1200" b="0" i="0" u="none" noProof="0" dirty="0">
              <a:latin typeface="Times New Roman" panose="02020603050405020304" pitchFamily="18" charset="0"/>
              <a:cs typeface="Times New Roman" panose="02020603050405020304" pitchFamily="18" charset="0"/>
            </a:rPr>
            <a:t> </a:t>
          </a:r>
          <a:r>
            <a:rPr lang="lt-LT" sz="1200" b="0" i="0" u="none" dirty="0">
              <a:latin typeface="Times New Roman" panose="02020603050405020304" pitchFamily="18" charset="0"/>
              <a:cs typeface="Times New Roman" panose="02020603050405020304" pitchFamily="18" charset="0"/>
            </a:rPr>
            <a:t>– mes nuolat investuojame į Bendrovės darbuotojų įgūdžių ir žinių atnaujinimą, darbo sąlygų gerinimą bei infrastruktūros ir veiklos plėtrą</a:t>
          </a:r>
        </a:p>
        <a:p>
          <a:r>
            <a:rPr lang="lt-LT" sz="1200" b="0" i="1" u="none" dirty="0">
              <a:latin typeface="Times New Roman" panose="02020603050405020304" pitchFamily="18" charset="0"/>
              <a:cs typeface="Times New Roman" panose="02020603050405020304" pitchFamily="18" charset="0"/>
            </a:rPr>
            <a:t>Profesionalumas</a:t>
          </a:r>
          <a:r>
            <a:rPr lang="lt-LT" sz="1200" b="0" i="0" u="none" dirty="0">
              <a:latin typeface="Times New Roman" panose="02020603050405020304" pitchFamily="18" charset="0"/>
              <a:cs typeface="Times New Roman" panose="02020603050405020304" pitchFamily="18" charset="0"/>
            </a:rPr>
            <a:t> – tai mūsų sukauptos žinios, įgyta patirtis, nuolatinis mokymasis, besąlygiškas atsidavimas savo darbui bei atvirumas naujovėms</a:t>
          </a:r>
        </a:p>
      </dgm:t>
    </dgm:pt>
    <dgm:pt modelId="{8D537199-554C-4020-95D7-47BDE7BAEFB1}" type="sibTrans" cxnId="{60401037-5E55-4AAB-894C-D82AECD8032F}">
      <dgm:prSet/>
      <dgm:spPr/>
      <dgm:t>
        <a:bodyPr/>
        <a:lstStyle/>
        <a:p>
          <a:endParaRPr lang="lt-LT">
            <a:latin typeface="Times New Roman" panose="02020603050405020304" pitchFamily="18" charset="0"/>
            <a:cs typeface="Times New Roman" panose="02020603050405020304" pitchFamily="18" charset="0"/>
          </a:endParaRPr>
        </a:p>
      </dgm:t>
    </dgm:pt>
    <dgm:pt modelId="{E6B050D3-DCCD-4714-AEF4-5E0FF07B80B8}" type="parTrans" cxnId="{60401037-5E55-4AAB-894C-D82AECD8032F}">
      <dgm:prSet/>
      <dgm:spPr/>
      <dgm:t>
        <a:bodyPr/>
        <a:lstStyle/>
        <a:p>
          <a:endParaRPr lang="lt-LT">
            <a:latin typeface="Times New Roman" panose="02020603050405020304" pitchFamily="18" charset="0"/>
            <a:cs typeface="Times New Roman" panose="02020603050405020304" pitchFamily="18" charset="0"/>
          </a:endParaRPr>
        </a:p>
      </dgm:t>
    </dgm:pt>
    <dgm:pt modelId="{342BC473-5D69-4466-B826-2580680FDF22}" type="pres">
      <dgm:prSet presAssocID="{AA3215D6-3671-4EA0-9B21-B64FDAA8C25A}" presName="linear" presStyleCnt="0">
        <dgm:presLayoutVars>
          <dgm:animLvl val="lvl"/>
          <dgm:resizeHandles val="exact"/>
        </dgm:presLayoutVars>
      </dgm:prSet>
      <dgm:spPr/>
      <dgm:t>
        <a:bodyPr/>
        <a:lstStyle/>
        <a:p>
          <a:endParaRPr lang="lt-LT"/>
        </a:p>
      </dgm:t>
    </dgm:pt>
    <dgm:pt modelId="{D9A93A41-7067-46EB-A3C1-DCE6DCBFE2A3}" type="pres">
      <dgm:prSet presAssocID="{11D2ABD8-5FA8-4602-A0F3-2677258F5479}" presName="parentText" presStyleLbl="node1" presStyleIdx="0" presStyleCnt="3" custScaleY="52782" custLinFactNeighborX="0" custLinFactNeighborY="-25820">
        <dgm:presLayoutVars>
          <dgm:chMax val="0"/>
          <dgm:bulletEnabled val="1"/>
        </dgm:presLayoutVars>
      </dgm:prSet>
      <dgm:spPr/>
      <dgm:t>
        <a:bodyPr/>
        <a:lstStyle/>
        <a:p>
          <a:endParaRPr lang="lt-LT"/>
        </a:p>
      </dgm:t>
    </dgm:pt>
    <dgm:pt modelId="{7B0FBFF4-95FD-43D5-98F5-450D9CA5812A}" type="pres">
      <dgm:prSet presAssocID="{689A5BDD-930F-4E96-B916-319AC27494F5}" presName="spacer" presStyleCnt="0"/>
      <dgm:spPr/>
    </dgm:pt>
    <dgm:pt modelId="{71436569-6907-48DE-9681-00FB657DDAC6}" type="pres">
      <dgm:prSet presAssocID="{5887F1BD-51DF-4864-8BC3-BC8D51D22306}" presName="parentText" presStyleLbl="node1" presStyleIdx="1" presStyleCnt="3" custScaleY="55307" custLinFactNeighborX="0" custLinFactNeighborY="13471">
        <dgm:presLayoutVars>
          <dgm:chMax val="0"/>
          <dgm:bulletEnabled val="1"/>
        </dgm:presLayoutVars>
      </dgm:prSet>
      <dgm:spPr>
        <a:prstGeom prst="roundRect">
          <a:avLst/>
        </a:prstGeom>
      </dgm:spPr>
      <dgm:t>
        <a:bodyPr/>
        <a:lstStyle/>
        <a:p>
          <a:endParaRPr lang="lt-LT"/>
        </a:p>
      </dgm:t>
    </dgm:pt>
    <dgm:pt modelId="{101909A2-E719-49E3-9C87-5B4204B6AE2B}" type="pres">
      <dgm:prSet presAssocID="{0BEA9CA3-51C5-4B66-B192-C64E0FC95AE6}" presName="spacer" presStyleCnt="0"/>
      <dgm:spPr/>
    </dgm:pt>
    <dgm:pt modelId="{594FC38D-F8A4-480B-9ABD-A1D3D6C3C403}" type="pres">
      <dgm:prSet presAssocID="{769BCE55-77C0-469E-BBF4-93F449431608}" presName="parentText" presStyleLbl="node1" presStyleIdx="2" presStyleCnt="3" custScaleY="146687" custLinFactNeighborX="0" custLinFactNeighborY="78498">
        <dgm:presLayoutVars>
          <dgm:chMax val="0"/>
          <dgm:bulletEnabled val="1"/>
        </dgm:presLayoutVars>
      </dgm:prSet>
      <dgm:spPr>
        <a:prstGeom prst="roundRect">
          <a:avLst/>
        </a:prstGeom>
      </dgm:spPr>
      <dgm:t>
        <a:bodyPr/>
        <a:lstStyle/>
        <a:p>
          <a:endParaRPr lang="lt-LT"/>
        </a:p>
      </dgm:t>
    </dgm:pt>
  </dgm:ptLst>
  <dgm:cxnLst>
    <dgm:cxn modelId="{60401037-5E55-4AAB-894C-D82AECD8032F}" srcId="{AA3215D6-3671-4EA0-9B21-B64FDAA8C25A}" destId="{769BCE55-77C0-469E-BBF4-93F449431608}" srcOrd="2" destOrd="0" parTransId="{E6B050D3-DCCD-4714-AEF4-5E0FF07B80B8}" sibTransId="{8D537199-554C-4020-95D7-47BDE7BAEFB1}"/>
    <dgm:cxn modelId="{458AA505-95B9-41F5-BAE8-D07F663D2D03}" type="presOf" srcId="{5887F1BD-51DF-4864-8BC3-BC8D51D22306}" destId="{71436569-6907-48DE-9681-00FB657DDAC6}" srcOrd="0" destOrd="0" presId="urn:microsoft.com/office/officeart/2005/8/layout/vList2"/>
    <dgm:cxn modelId="{A5EEAEAA-54CC-4E0A-8EE1-16B8C9D0C8AE}" type="presOf" srcId="{AA3215D6-3671-4EA0-9B21-B64FDAA8C25A}" destId="{342BC473-5D69-4466-B826-2580680FDF22}" srcOrd="0" destOrd="0" presId="urn:microsoft.com/office/officeart/2005/8/layout/vList2"/>
    <dgm:cxn modelId="{BCEC148A-C2B8-41CB-877F-5D8B76EB46DF}" srcId="{AA3215D6-3671-4EA0-9B21-B64FDAA8C25A}" destId="{11D2ABD8-5FA8-4602-A0F3-2677258F5479}" srcOrd="0" destOrd="0" parTransId="{CDB59396-AD56-4BC8-9A0A-DD13D4A7CE5C}" sibTransId="{689A5BDD-930F-4E96-B916-319AC27494F5}"/>
    <dgm:cxn modelId="{16D24887-AFAC-41D2-AF3D-E47928DF7A00}" type="presOf" srcId="{11D2ABD8-5FA8-4602-A0F3-2677258F5479}" destId="{D9A93A41-7067-46EB-A3C1-DCE6DCBFE2A3}" srcOrd="0" destOrd="0" presId="urn:microsoft.com/office/officeart/2005/8/layout/vList2"/>
    <dgm:cxn modelId="{58889CFC-93BA-4F97-9686-73F4FD917764}" srcId="{AA3215D6-3671-4EA0-9B21-B64FDAA8C25A}" destId="{5887F1BD-51DF-4864-8BC3-BC8D51D22306}" srcOrd="1" destOrd="0" parTransId="{A0899FD2-61D7-48A7-B44E-811947B7DC72}" sibTransId="{0BEA9CA3-51C5-4B66-B192-C64E0FC95AE6}"/>
    <dgm:cxn modelId="{888D45D7-A484-44E6-B09F-1C92D0AB903F}" type="presOf" srcId="{769BCE55-77C0-469E-BBF4-93F449431608}" destId="{594FC38D-F8A4-480B-9ABD-A1D3D6C3C403}" srcOrd="0" destOrd="0" presId="urn:microsoft.com/office/officeart/2005/8/layout/vList2"/>
    <dgm:cxn modelId="{2910FB5D-719F-4E95-B437-A674CEB98904}" type="presParOf" srcId="{342BC473-5D69-4466-B826-2580680FDF22}" destId="{D9A93A41-7067-46EB-A3C1-DCE6DCBFE2A3}" srcOrd="0" destOrd="0" presId="urn:microsoft.com/office/officeart/2005/8/layout/vList2"/>
    <dgm:cxn modelId="{3B3F454C-9F5B-40A7-9B18-A7B7BC1B20FA}" type="presParOf" srcId="{342BC473-5D69-4466-B826-2580680FDF22}" destId="{7B0FBFF4-95FD-43D5-98F5-450D9CA5812A}" srcOrd="1" destOrd="0" presId="urn:microsoft.com/office/officeart/2005/8/layout/vList2"/>
    <dgm:cxn modelId="{A862FB22-ABC8-4044-891F-1A35DF432404}" type="presParOf" srcId="{342BC473-5D69-4466-B826-2580680FDF22}" destId="{71436569-6907-48DE-9681-00FB657DDAC6}" srcOrd="2" destOrd="0" presId="urn:microsoft.com/office/officeart/2005/8/layout/vList2"/>
    <dgm:cxn modelId="{2B9060C3-C645-4FDF-A041-C879957B7870}" type="presParOf" srcId="{342BC473-5D69-4466-B826-2580680FDF22}" destId="{101909A2-E719-49E3-9C87-5B4204B6AE2B}" srcOrd="3" destOrd="0" presId="urn:microsoft.com/office/officeart/2005/8/layout/vList2"/>
    <dgm:cxn modelId="{D8467F15-0106-46B5-91A5-278A291F0182}" type="presParOf" srcId="{342BC473-5D69-4466-B826-2580680FDF22}" destId="{594FC38D-F8A4-480B-9ABD-A1D3D6C3C40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9602D-29FF-425D-B5CA-07597C123BF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4D5F46FC-A9D6-4150-8D16-BE6E0A10D239}">
      <dgm:prSet phldrT="[Tekstas]"/>
      <dgm:spPr>
        <a:solidFill>
          <a:schemeClr val="bg2">
            <a:lumMod val="20000"/>
            <a:lumOff val="80000"/>
          </a:schemeClr>
        </a:soli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Misija</a:t>
          </a:r>
        </a:p>
      </dgm:t>
    </dgm:pt>
    <dgm:pt modelId="{7437CCEF-03D8-4631-95B4-3F34B5CC4E9C}" type="parTrans" cxnId="{426C4AE7-4D2D-4371-B06B-646D97EE9010}">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97E3EB79-7904-44AF-B176-6FAE2DCA5B10}" type="sibTrans" cxnId="{426C4AE7-4D2D-4371-B06B-646D97EE9010}">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BE040851-EFE5-4C32-AB41-CB52FD89FD30}">
      <dgm:prSet phldrT="[Tekstas]"/>
      <dgm:spPr>
        <a:solidFill>
          <a:schemeClr val="bg2">
            <a:lumMod val="60000"/>
            <a:lumOff val="40000"/>
          </a:schemeClr>
        </a:soli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Vizija</a:t>
          </a:r>
        </a:p>
      </dgm:t>
    </dgm:pt>
    <dgm:pt modelId="{83E0BEF1-FAAA-4875-BAF5-C9403988C070}" type="parTrans" cxnId="{9C3F3323-1832-47CA-B2E1-7D517168008D}">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D9EA148E-B191-4E8A-8FD0-A9E52EEAE07D}" type="sibTrans" cxnId="{9C3F3323-1832-47CA-B2E1-7D517168008D}">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A7EC217A-2F0E-47BF-851E-52602402C639}">
      <dgm:prSet phldrT="[Tekstas]"/>
      <dgm:spPr>
        <a:solidFill>
          <a:schemeClr val="bg2">
            <a:lumMod val="75000"/>
          </a:schemeClr>
        </a:solidFill>
      </dgm:spPr>
      <dgm:t>
        <a:bodyPr/>
        <a:lstStyle/>
        <a:p>
          <a:r>
            <a:rPr lang="lt-LT" dirty="0">
              <a:solidFill>
                <a:schemeClr val="tx2">
                  <a:lumMod val="50000"/>
                </a:schemeClr>
              </a:solidFill>
              <a:latin typeface="Times New Roman" panose="02020603050405020304" pitchFamily="18" charset="0"/>
              <a:cs typeface="Times New Roman" panose="02020603050405020304" pitchFamily="18" charset="0"/>
            </a:rPr>
            <a:t>Vertybės</a:t>
          </a:r>
        </a:p>
      </dgm:t>
    </dgm:pt>
    <dgm:pt modelId="{6FBA4248-2EFC-471A-831E-CE419C1CFB70}" type="parTrans" cxnId="{B701B50F-1CCD-400C-B932-620700B10703}">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05602DA9-01CA-427A-8B6F-2A118E178988}" type="sibTrans" cxnId="{B701B50F-1CCD-400C-B932-620700B10703}">
      <dgm:prSet/>
      <dgm:spPr/>
      <dgm:t>
        <a:bodyPr/>
        <a:lstStyle/>
        <a:p>
          <a:endParaRPr lang="lt-LT">
            <a:solidFill>
              <a:schemeClr val="tx2">
                <a:lumMod val="50000"/>
              </a:schemeClr>
            </a:solidFill>
            <a:latin typeface="Times New Roman" panose="02020603050405020304" pitchFamily="18" charset="0"/>
            <a:cs typeface="Times New Roman" panose="02020603050405020304" pitchFamily="18" charset="0"/>
          </a:endParaRPr>
        </a:p>
      </dgm:t>
    </dgm:pt>
    <dgm:pt modelId="{2079C2B7-993C-4E9A-BDC1-53BA2DE67E1E}" type="pres">
      <dgm:prSet presAssocID="{9839602D-29FF-425D-B5CA-07597C123BFD}" presName="Name0" presStyleCnt="0">
        <dgm:presLayoutVars>
          <dgm:chPref val="3"/>
          <dgm:dir/>
          <dgm:animLvl val="lvl"/>
          <dgm:resizeHandles/>
        </dgm:presLayoutVars>
      </dgm:prSet>
      <dgm:spPr/>
      <dgm:t>
        <a:bodyPr/>
        <a:lstStyle/>
        <a:p>
          <a:endParaRPr lang="lt-LT"/>
        </a:p>
      </dgm:t>
    </dgm:pt>
    <dgm:pt modelId="{00145536-F659-4E51-8A56-3B50E98797B0}" type="pres">
      <dgm:prSet presAssocID="{4D5F46FC-A9D6-4150-8D16-BE6E0A10D239}" presName="horFlow" presStyleCnt="0"/>
      <dgm:spPr/>
    </dgm:pt>
    <dgm:pt modelId="{36AFB29E-4A09-4D06-AC65-54F278DD0282}" type="pres">
      <dgm:prSet presAssocID="{4D5F46FC-A9D6-4150-8D16-BE6E0A10D239}" presName="bigChev" presStyleLbl="node1" presStyleIdx="0" presStyleCnt="3" custScaleY="81609" custLinFactNeighborY="-20332"/>
      <dgm:spPr/>
      <dgm:t>
        <a:bodyPr/>
        <a:lstStyle/>
        <a:p>
          <a:endParaRPr lang="lt-LT"/>
        </a:p>
      </dgm:t>
    </dgm:pt>
    <dgm:pt modelId="{A7CE7F15-0930-4095-B3D1-7005FDA073FD}" type="pres">
      <dgm:prSet presAssocID="{4D5F46FC-A9D6-4150-8D16-BE6E0A10D239}" presName="vSp" presStyleCnt="0"/>
      <dgm:spPr/>
    </dgm:pt>
    <dgm:pt modelId="{7D8F7D5B-F5FC-437F-94E4-B683124D0A2C}" type="pres">
      <dgm:prSet presAssocID="{BE040851-EFE5-4C32-AB41-CB52FD89FD30}" presName="horFlow" presStyleCnt="0"/>
      <dgm:spPr/>
    </dgm:pt>
    <dgm:pt modelId="{6A0190F3-7F88-45D3-83D4-A9BD4A436416}" type="pres">
      <dgm:prSet presAssocID="{BE040851-EFE5-4C32-AB41-CB52FD89FD30}" presName="bigChev" presStyleLbl="node1" presStyleIdx="1" presStyleCnt="3" custScaleY="84267" custLinFactNeighborY="-23316"/>
      <dgm:spPr/>
      <dgm:t>
        <a:bodyPr/>
        <a:lstStyle/>
        <a:p>
          <a:endParaRPr lang="lt-LT"/>
        </a:p>
      </dgm:t>
    </dgm:pt>
    <dgm:pt modelId="{CAA94BFC-28CC-4DDE-917F-5B07736AB6F4}" type="pres">
      <dgm:prSet presAssocID="{BE040851-EFE5-4C32-AB41-CB52FD89FD30}" presName="vSp" presStyleCnt="0"/>
      <dgm:spPr/>
    </dgm:pt>
    <dgm:pt modelId="{D2367110-127C-4614-A6C9-4D1D5684CA83}" type="pres">
      <dgm:prSet presAssocID="{A7EC217A-2F0E-47BF-851E-52602402C639}" presName="horFlow" presStyleCnt="0"/>
      <dgm:spPr/>
    </dgm:pt>
    <dgm:pt modelId="{538F97A5-3ADE-4859-973A-ACAEA7B23D00}" type="pres">
      <dgm:prSet presAssocID="{A7EC217A-2F0E-47BF-851E-52602402C639}" presName="bigChev" presStyleLbl="node1" presStyleIdx="2" presStyleCnt="3" custLinFactNeighborY="-21387"/>
      <dgm:spPr/>
      <dgm:t>
        <a:bodyPr/>
        <a:lstStyle/>
        <a:p>
          <a:endParaRPr lang="lt-LT"/>
        </a:p>
      </dgm:t>
    </dgm:pt>
  </dgm:ptLst>
  <dgm:cxnLst>
    <dgm:cxn modelId="{68029871-042C-43EB-ADFF-9FD5EEAD0480}" type="presOf" srcId="{4D5F46FC-A9D6-4150-8D16-BE6E0A10D239}" destId="{36AFB29E-4A09-4D06-AC65-54F278DD0282}" srcOrd="0" destOrd="0" presId="urn:microsoft.com/office/officeart/2005/8/layout/lProcess3"/>
    <dgm:cxn modelId="{9C3F3323-1832-47CA-B2E1-7D517168008D}" srcId="{9839602D-29FF-425D-B5CA-07597C123BFD}" destId="{BE040851-EFE5-4C32-AB41-CB52FD89FD30}" srcOrd="1" destOrd="0" parTransId="{83E0BEF1-FAAA-4875-BAF5-C9403988C070}" sibTransId="{D9EA148E-B191-4E8A-8FD0-A9E52EEAE07D}"/>
    <dgm:cxn modelId="{B701B50F-1CCD-400C-B932-620700B10703}" srcId="{9839602D-29FF-425D-B5CA-07597C123BFD}" destId="{A7EC217A-2F0E-47BF-851E-52602402C639}" srcOrd="2" destOrd="0" parTransId="{6FBA4248-2EFC-471A-831E-CE419C1CFB70}" sibTransId="{05602DA9-01CA-427A-8B6F-2A118E178988}"/>
    <dgm:cxn modelId="{3B2A8ED2-3B5D-4B1B-BE6F-D48101D95329}" type="presOf" srcId="{A7EC217A-2F0E-47BF-851E-52602402C639}" destId="{538F97A5-3ADE-4859-973A-ACAEA7B23D00}" srcOrd="0" destOrd="0" presId="urn:microsoft.com/office/officeart/2005/8/layout/lProcess3"/>
    <dgm:cxn modelId="{AEABB152-C10B-432F-8D63-06E15BC338AB}" type="presOf" srcId="{BE040851-EFE5-4C32-AB41-CB52FD89FD30}" destId="{6A0190F3-7F88-45D3-83D4-A9BD4A436416}" srcOrd="0" destOrd="0" presId="urn:microsoft.com/office/officeart/2005/8/layout/lProcess3"/>
    <dgm:cxn modelId="{248063DD-2EDA-4ABB-A759-DB0B37B2816D}" type="presOf" srcId="{9839602D-29FF-425D-B5CA-07597C123BFD}" destId="{2079C2B7-993C-4E9A-BDC1-53BA2DE67E1E}" srcOrd="0" destOrd="0" presId="urn:microsoft.com/office/officeart/2005/8/layout/lProcess3"/>
    <dgm:cxn modelId="{426C4AE7-4D2D-4371-B06B-646D97EE9010}" srcId="{9839602D-29FF-425D-B5CA-07597C123BFD}" destId="{4D5F46FC-A9D6-4150-8D16-BE6E0A10D239}" srcOrd="0" destOrd="0" parTransId="{7437CCEF-03D8-4631-95B4-3F34B5CC4E9C}" sibTransId="{97E3EB79-7904-44AF-B176-6FAE2DCA5B10}"/>
    <dgm:cxn modelId="{C9DFAD2A-EEC6-4ECE-B903-EE78637DE8B1}" type="presParOf" srcId="{2079C2B7-993C-4E9A-BDC1-53BA2DE67E1E}" destId="{00145536-F659-4E51-8A56-3B50E98797B0}" srcOrd="0" destOrd="0" presId="urn:microsoft.com/office/officeart/2005/8/layout/lProcess3"/>
    <dgm:cxn modelId="{9C2CBEEA-1FE0-45ED-8607-26AAB376AAC1}" type="presParOf" srcId="{00145536-F659-4E51-8A56-3B50E98797B0}" destId="{36AFB29E-4A09-4D06-AC65-54F278DD0282}" srcOrd="0" destOrd="0" presId="urn:microsoft.com/office/officeart/2005/8/layout/lProcess3"/>
    <dgm:cxn modelId="{994130EF-A244-4FB5-ACB7-A7B5DDC87BE4}" type="presParOf" srcId="{2079C2B7-993C-4E9A-BDC1-53BA2DE67E1E}" destId="{A7CE7F15-0930-4095-B3D1-7005FDA073FD}" srcOrd="1" destOrd="0" presId="urn:microsoft.com/office/officeart/2005/8/layout/lProcess3"/>
    <dgm:cxn modelId="{82A9D708-78F3-4D6D-964F-6D0AF1E3D710}" type="presParOf" srcId="{2079C2B7-993C-4E9A-BDC1-53BA2DE67E1E}" destId="{7D8F7D5B-F5FC-437F-94E4-B683124D0A2C}" srcOrd="2" destOrd="0" presId="urn:microsoft.com/office/officeart/2005/8/layout/lProcess3"/>
    <dgm:cxn modelId="{C6BD6480-97BE-4489-BFE3-DAA6F796B131}" type="presParOf" srcId="{7D8F7D5B-F5FC-437F-94E4-B683124D0A2C}" destId="{6A0190F3-7F88-45D3-83D4-A9BD4A436416}" srcOrd="0" destOrd="0" presId="urn:microsoft.com/office/officeart/2005/8/layout/lProcess3"/>
    <dgm:cxn modelId="{75BDBC7A-81FA-4D37-98F2-84CCF6B1992F}" type="presParOf" srcId="{2079C2B7-993C-4E9A-BDC1-53BA2DE67E1E}" destId="{CAA94BFC-28CC-4DDE-917F-5B07736AB6F4}" srcOrd="3" destOrd="0" presId="urn:microsoft.com/office/officeart/2005/8/layout/lProcess3"/>
    <dgm:cxn modelId="{7AF08A1E-EE30-4BF3-8BCE-A87FEAB108F4}" type="presParOf" srcId="{2079C2B7-993C-4E9A-BDC1-53BA2DE67E1E}" destId="{D2367110-127C-4614-A6C9-4D1D5684CA83}" srcOrd="4" destOrd="0" presId="urn:microsoft.com/office/officeart/2005/8/layout/lProcess3"/>
    <dgm:cxn modelId="{BEC357FD-57CE-4C22-AFBB-297F542895C7}" type="presParOf" srcId="{D2367110-127C-4614-A6C9-4D1D5684CA83}" destId="{538F97A5-3ADE-4859-973A-ACAEA7B23D00}" srcOrd="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CA682-D1CD-42D3-9E7A-F420D5E429F8}"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lt-LT"/>
        </a:p>
      </dgm:t>
    </dgm:pt>
    <dgm:pt modelId="{CF6D5DC2-BD7B-4B43-BCD1-E52A0EC451F9}">
      <dgm:prSet custT="1"/>
      <dgm:spPr/>
      <dgm:t>
        <a:bodyPr/>
        <a:lstStyle/>
        <a:p>
          <a:r>
            <a:rPr lang="lt-LT" sz="1200" dirty="0">
              <a:latin typeface="Times New Roman" panose="02020603050405020304" pitchFamily="18" charset="0"/>
              <a:cs typeface="Times New Roman" panose="02020603050405020304" pitchFamily="18" charset="0"/>
            </a:rPr>
            <a:t>Darni plėtra, inovacijų diegimas bei infrastruktūros atnaujinimas</a:t>
          </a:r>
        </a:p>
      </dgm:t>
    </dgm:pt>
    <dgm:pt modelId="{556ED440-7879-4AC6-A163-89466EF63469}" type="parTrans" cxnId="{777B1B4D-0445-4FAD-BC0A-50CDF81BFB33}">
      <dgm:prSet/>
      <dgm:spPr/>
      <dgm:t>
        <a:bodyPr/>
        <a:lstStyle/>
        <a:p>
          <a:endParaRPr lang="lt-LT" sz="1200">
            <a:latin typeface="Times New Roman" panose="02020603050405020304" pitchFamily="18" charset="0"/>
            <a:cs typeface="Times New Roman" panose="02020603050405020304" pitchFamily="18" charset="0"/>
          </a:endParaRPr>
        </a:p>
      </dgm:t>
    </dgm:pt>
    <dgm:pt modelId="{1DE8DC34-32FE-41B2-871B-07A399FB5546}" type="sibTrans" cxnId="{777B1B4D-0445-4FAD-BC0A-50CDF81BFB33}">
      <dgm:prSet/>
      <dgm:spPr/>
      <dgm:t>
        <a:bodyPr/>
        <a:lstStyle/>
        <a:p>
          <a:endParaRPr lang="lt-LT" sz="1200">
            <a:latin typeface="Times New Roman" panose="02020603050405020304" pitchFamily="18" charset="0"/>
            <a:cs typeface="Times New Roman" panose="02020603050405020304" pitchFamily="18" charset="0"/>
          </a:endParaRPr>
        </a:p>
      </dgm:t>
    </dgm:pt>
    <dgm:pt modelId="{A36D85D9-CEB4-4CEC-8A31-33B7B9752FB4}">
      <dgm:prSet custT="1"/>
      <dgm:spPr/>
      <dgm:t>
        <a:bodyPr/>
        <a:lstStyle/>
        <a:p>
          <a:r>
            <a:rPr lang="lt-LT" sz="1200" dirty="0">
              <a:latin typeface="Times New Roman" panose="02020603050405020304" pitchFamily="18" charset="0"/>
              <a:cs typeface="Times New Roman" panose="02020603050405020304" pitchFamily="18" charset="0"/>
            </a:rPr>
            <a:t>Veiklos efektyvumo didinimas</a:t>
          </a:r>
        </a:p>
      </dgm:t>
    </dgm:pt>
    <dgm:pt modelId="{69209F78-4E82-4D92-8F75-70277DF8AF4B}" type="parTrans" cxnId="{DF6793AD-5BB5-4593-BEE3-14068236286F}">
      <dgm:prSet/>
      <dgm:spPr/>
      <dgm:t>
        <a:bodyPr/>
        <a:lstStyle/>
        <a:p>
          <a:endParaRPr lang="lt-LT" sz="1200">
            <a:latin typeface="Times New Roman" panose="02020603050405020304" pitchFamily="18" charset="0"/>
            <a:cs typeface="Times New Roman" panose="02020603050405020304" pitchFamily="18" charset="0"/>
          </a:endParaRPr>
        </a:p>
      </dgm:t>
    </dgm:pt>
    <dgm:pt modelId="{A8096ABE-5227-4F9E-9C34-0BB3645F6B6E}" type="sibTrans" cxnId="{DF6793AD-5BB5-4593-BEE3-14068236286F}">
      <dgm:prSet/>
      <dgm:spPr/>
      <dgm:t>
        <a:bodyPr/>
        <a:lstStyle/>
        <a:p>
          <a:endParaRPr lang="lt-LT" sz="1200">
            <a:latin typeface="Times New Roman" panose="02020603050405020304" pitchFamily="18" charset="0"/>
            <a:cs typeface="Times New Roman" panose="02020603050405020304" pitchFamily="18" charset="0"/>
          </a:endParaRPr>
        </a:p>
      </dgm:t>
    </dgm:pt>
    <dgm:pt modelId="{E80BEA08-1127-4C14-9F0C-428B9AF94970}">
      <dgm:prSet custT="1"/>
      <dgm:spPr/>
      <dgm:t>
        <a:bodyPr/>
        <a:lstStyle/>
        <a:p>
          <a:r>
            <a:rPr lang="lt-LT" sz="1200" dirty="0">
              <a:latin typeface="Times New Roman" panose="02020603050405020304" pitchFamily="18" charset="0"/>
              <a:cs typeface="Times New Roman" panose="02020603050405020304" pitchFamily="18" charset="0"/>
            </a:rPr>
            <a:t>Bendrovė ir jos darbuotojų įsitraukimas į Bendrovės vystymą</a:t>
          </a:r>
        </a:p>
      </dgm:t>
    </dgm:pt>
    <dgm:pt modelId="{11AE02E2-7EE9-4CAF-9A6A-FC937076065F}" type="parTrans" cxnId="{9F739055-6258-4FA6-A68B-A669B1315953}">
      <dgm:prSet/>
      <dgm:spPr/>
      <dgm:t>
        <a:bodyPr/>
        <a:lstStyle/>
        <a:p>
          <a:endParaRPr lang="lt-LT" sz="1200">
            <a:latin typeface="Times New Roman" panose="02020603050405020304" pitchFamily="18" charset="0"/>
            <a:cs typeface="Times New Roman" panose="02020603050405020304" pitchFamily="18" charset="0"/>
          </a:endParaRPr>
        </a:p>
      </dgm:t>
    </dgm:pt>
    <dgm:pt modelId="{E27AFFE1-E044-46CD-B476-F9B954CC8D86}" type="sibTrans" cxnId="{9F739055-6258-4FA6-A68B-A669B1315953}">
      <dgm:prSet/>
      <dgm:spPr/>
      <dgm:t>
        <a:bodyPr/>
        <a:lstStyle/>
        <a:p>
          <a:endParaRPr lang="lt-LT" sz="1200">
            <a:latin typeface="Times New Roman" panose="02020603050405020304" pitchFamily="18" charset="0"/>
            <a:cs typeface="Times New Roman" panose="02020603050405020304" pitchFamily="18" charset="0"/>
          </a:endParaRPr>
        </a:p>
      </dgm:t>
    </dgm:pt>
    <dgm:pt modelId="{B58AAD5E-D6C1-4991-83E4-4C0D247584B8}">
      <dgm:prSet custT="1"/>
      <dgm:spPr/>
      <dgm:t>
        <a:bodyPr/>
        <a:lstStyle/>
        <a:p>
          <a:r>
            <a:rPr lang="lt-LT" sz="1200" dirty="0">
              <a:latin typeface="Times New Roman" panose="02020603050405020304" pitchFamily="18" charset="0"/>
              <a:cs typeface="Times New Roman" panose="02020603050405020304" pitchFamily="18" charset="0"/>
            </a:rPr>
            <a:t>Kliento patirties gerinimas</a:t>
          </a:r>
        </a:p>
      </dgm:t>
    </dgm:pt>
    <dgm:pt modelId="{4754641E-CF53-44D5-A708-981E98068580}" type="parTrans" cxnId="{0E5D71E8-50FA-4EDA-84C5-61E417FA8DA0}">
      <dgm:prSet/>
      <dgm:spPr/>
      <dgm:t>
        <a:bodyPr/>
        <a:lstStyle/>
        <a:p>
          <a:endParaRPr lang="lt-LT"/>
        </a:p>
      </dgm:t>
    </dgm:pt>
    <dgm:pt modelId="{BE638569-B856-4C0A-887E-45EB29EE41B7}" type="sibTrans" cxnId="{0E5D71E8-50FA-4EDA-84C5-61E417FA8DA0}">
      <dgm:prSet/>
      <dgm:spPr/>
      <dgm:t>
        <a:bodyPr/>
        <a:lstStyle/>
        <a:p>
          <a:endParaRPr lang="lt-LT"/>
        </a:p>
      </dgm:t>
    </dgm:pt>
    <dgm:pt modelId="{F0486CE3-0C37-4991-A66F-0A1F1D0A9B07}" type="pres">
      <dgm:prSet presAssocID="{4CCCA682-D1CD-42D3-9E7A-F420D5E429F8}" presName="diagram" presStyleCnt="0">
        <dgm:presLayoutVars>
          <dgm:dir/>
          <dgm:resizeHandles val="exact"/>
        </dgm:presLayoutVars>
      </dgm:prSet>
      <dgm:spPr/>
      <dgm:t>
        <a:bodyPr/>
        <a:lstStyle/>
        <a:p>
          <a:endParaRPr lang="lt-LT"/>
        </a:p>
      </dgm:t>
    </dgm:pt>
    <dgm:pt modelId="{E17C107F-73E5-476B-965F-32A1432F613F}" type="pres">
      <dgm:prSet presAssocID="{CF6D5DC2-BD7B-4B43-BCD1-E52A0EC451F9}" presName="node" presStyleLbl="node1" presStyleIdx="0" presStyleCnt="4">
        <dgm:presLayoutVars>
          <dgm:bulletEnabled val="1"/>
        </dgm:presLayoutVars>
      </dgm:prSet>
      <dgm:spPr/>
      <dgm:t>
        <a:bodyPr/>
        <a:lstStyle/>
        <a:p>
          <a:endParaRPr lang="lt-LT"/>
        </a:p>
      </dgm:t>
    </dgm:pt>
    <dgm:pt modelId="{3A56A29F-CE1C-411D-8155-A56EE174D5F4}" type="pres">
      <dgm:prSet presAssocID="{1DE8DC34-32FE-41B2-871B-07A399FB5546}" presName="sibTrans" presStyleCnt="0"/>
      <dgm:spPr/>
    </dgm:pt>
    <dgm:pt modelId="{C790265F-4B70-4C72-93F8-EE172B82AE60}" type="pres">
      <dgm:prSet presAssocID="{B58AAD5E-D6C1-4991-83E4-4C0D247584B8}" presName="node" presStyleLbl="node1" presStyleIdx="1" presStyleCnt="4">
        <dgm:presLayoutVars>
          <dgm:bulletEnabled val="1"/>
        </dgm:presLayoutVars>
      </dgm:prSet>
      <dgm:spPr/>
      <dgm:t>
        <a:bodyPr/>
        <a:lstStyle/>
        <a:p>
          <a:endParaRPr lang="lt-LT"/>
        </a:p>
      </dgm:t>
    </dgm:pt>
    <dgm:pt modelId="{3790AFCC-0165-4FD0-8031-32251E0D00CB}" type="pres">
      <dgm:prSet presAssocID="{BE638569-B856-4C0A-887E-45EB29EE41B7}" presName="sibTrans" presStyleCnt="0"/>
      <dgm:spPr/>
    </dgm:pt>
    <dgm:pt modelId="{3884EA25-BD9C-4BDA-A6FE-76594ABFDE67}" type="pres">
      <dgm:prSet presAssocID="{A36D85D9-CEB4-4CEC-8A31-33B7B9752FB4}" presName="node" presStyleLbl="node1" presStyleIdx="2" presStyleCnt="4">
        <dgm:presLayoutVars>
          <dgm:bulletEnabled val="1"/>
        </dgm:presLayoutVars>
      </dgm:prSet>
      <dgm:spPr/>
      <dgm:t>
        <a:bodyPr/>
        <a:lstStyle/>
        <a:p>
          <a:endParaRPr lang="lt-LT"/>
        </a:p>
      </dgm:t>
    </dgm:pt>
    <dgm:pt modelId="{E769E4C0-4CF6-4CB9-8AC5-739E44CBDD6C}" type="pres">
      <dgm:prSet presAssocID="{A8096ABE-5227-4F9E-9C34-0BB3645F6B6E}" presName="sibTrans" presStyleCnt="0"/>
      <dgm:spPr/>
    </dgm:pt>
    <dgm:pt modelId="{96784CE7-3A02-4EAF-9BE3-26DD70C994C9}" type="pres">
      <dgm:prSet presAssocID="{E80BEA08-1127-4C14-9F0C-428B9AF94970}" presName="node" presStyleLbl="node1" presStyleIdx="3" presStyleCnt="4">
        <dgm:presLayoutVars>
          <dgm:bulletEnabled val="1"/>
        </dgm:presLayoutVars>
      </dgm:prSet>
      <dgm:spPr/>
      <dgm:t>
        <a:bodyPr/>
        <a:lstStyle/>
        <a:p>
          <a:endParaRPr lang="lt-LT"/>
        </a:p>
      </dgm:t>
    </dgm:pt>
  </dgm:ptLst>
  <dgm:cxnLst>
    <dgm:cxn modelId="{5AC6E3BA-116E-4A0A-92C3-02C75AC8F921}" type="presOf" srcId="{4CCCA682-D1CD-42D3-9E7A-F420D5E429F8}" destId="{F0486CE3-0C37-4991-A66F-0A1F1D0A9B07}" srcOrd="0" destOrd="0" presId="urn:microsoft.com/office/officeart/2005/8/layout/default"/>
    <dgm:cxn modelId="{777B1B4D-0445-4FAD-BC0A-50CDF81BFB33}" srcId="{4CCCA682-D1CD-42D3-9E7A-F420D5E429F8}" destId="{CF6D5DC2-BD7B-4B43-BCD1-E52A0EC451F9}" srcOrd="0" destOrd="0" parTransId="{556ED440-7879-4AC6-A163-89466EF63469}" sibTransId="{1DE8DC34-32FE-41B2-871B-07A399FB5546}"/>
    <dgm:cxn modelId="{5BB6AA34-8CB7-4299-A403-B64E407C6337}" type="presOf" srcId="{E80BEA08-1127-4C14-9F0C-428B9AF94970}" destId="{96784CE7-3A02-4EAF-9BE3-26DD70C994C9}" srcOrd="0" destOrd="0" presId="urn:microsoft.com/office/officeart/2005/8/layout/default"/>
    <dgm:cxn modelId="{DF6793AD-5BB5-4593-BEE3-14068236286F}" srcId="{4CCCA682-D1CD-42D3-9E7A-F420D5E429F8}" destId="{A36D85D9-CEB4-4CEC-8A31-33B7B9752FB4}" srcOrd="2" destOrd="0" parTransId="{69209F78-4E82-4D92-8F75-70277DF8AF4B}" sibTransId="{A8096ABE-5227-4F9E-9C34-0BB3645F6B6E}"/>
    <dgm:cxn modelId="{CFF42ECD-1BE1-4613-BD63-1C5C32661D5B}" type="presOf" srcId="{B58AAD5E-D6C1-4991-83E4-4C0D247584B8}" destId="{C790265F-4B70-4C72-93F8-EE172B82AE60}" srcOrd="0" destOrd="0" presId="urn:microsoft.com/office/officeart/2005/8/layout/default"/>
    <dgm:cxn modelId="{4BAF4772-6981-44FF-A575-E1B36C2DAEE9}" type="presOf" srcId="{A36D85D9-CEB4-4CEC-8A31-33B7B9752FB4}" destId="{3884EA25-BD9C-4BDA-A6FE-76594ABFDE67}" srcOrd="0" destOrd="0" presId="urn:microsoft.com/office/officeart/2005/8/layout/default"/>
    <dgm:cxn modelId="{0E5D71E8-50FA-4EDA-84C5-61E417FA8DA0}" srcId="{4CCCA682-D1CD-42D3-9E7A-F420D5E429F8}" destId="{B58AAD5E-D6C1-4991-83E4-4C0D247584B8}" srcOrd="1" destOrd="0" parTransId="{4754641E-CF53-44D5-A708-981E98068580}" sibTransId="{BE638569-B856-4C0A-887E-45EB29EE41B7}"/>
    <dgm:cxn modelId="{29FC250A-E810-4A46-8C3D-EFD3B3A114F3}" type="presOf" srcId="{CF6D5DC2-BD7B-4B43-BCD1-E52A0EC451F9}" destId="{E17C107F-73E5-476B-965F-32A1432F613F}" srcOrd="0" destOrd="0" presId="urn:microsoft.com/office/officeart/2005/8/layout/default"/>
    <dgm:cxn modelId="{9F739055-6258-4FA6-A68B-A669B1315953}" srcId="{4CCCA682-D1CD-42D3-9E7A-F420D5E429F8}" destId="{E80BEA08-1127-4C14-9F0C-428B9AF94970}" srcOrd="3" destOrd="0" parTransId="{11AE02E2-7EE9-4CAF-9A6A-FC937076065F}" sibTransId="{E27AFFE1-E044-46CD-B476-F9B954CC8D86}"/>
    <dgm:cxn modelId="{FF581845-6159-41BB-A1FA-C2F03388D417}" type="presParOf" srcId="{F0486CE3-0C37-4991-A66F-0A1F1D0A9B07}" destId="{E17C107F-73E5-476B-965F-32A1432F613F}" srcOrd="0" destOrd="0" presId="urn:microsoft.com/office/officeart/2005/8/layout/default"/>
    <dgm:cxn modelId="{ADB79E3F-69E2-43BF-B836-8F784C898855}" type="presParOf" srcId="{F0486CE3-0C37-4991-A66F-0A1F1D0A9B07}" destId="{3A56A29F-CE1C-411D-8155-A56EE174D5F4}" srcOrd="1" destOrd="0" presId="urn:microsoft.com/office/officeart/2005/8/layout/default"/>
    <dgm:cxn modelId="{BE092B6E-6696-479C-A801-A9614079AC94}" type="presParOf" srcId="{F0486CE3-0C37-4991-A66F-0A1F1D0A9B07}" destId="{C790265F-4B70-4C72-93F8-EE172B82AE60}" srcOrd="2" destOrd="0" presId="urn:microsoft.com/office/officeart/2005/8/layout/default"/>
    <dgm:cxn modelId="{C2031781-2010-469B-81D3-5BE3ECA3A955}" type="presParOf" srcId="{F0486CE3-0C37-4991-A66F-0A1F1D0A9B07}" destId="{3790AFCC-0165-4FD0-8031-32251E0D00CB}" srcOrd="3" destOrd="0" presId="urn:microsoft.com/office/officeart/2005/8/layout/default"/>
    <dgm:cxn modelId="{B3A0ED90-04E7-453A-AE9B-1C18CCDB080E}" type="presParOf" srcId="{F0486CE3-0C37-4991-A66F-0A1F1D0A9B07}" destId="{3884EA25-BD9C-4BDA-A6FE-76594ABFDE67}" srcOrd="4" destOrd="0" presId="urn:microsoft.com/office/officeart/2005/8/layout/default"/>
    <dgm:cxn modelId="{E49B69E7-7125-4FDB-B28D-EAC58A3B2C75}" type="presParOf" srcId="{F0486CE3-0C37-4991-A66F-0A1F1D0A9B07}" destId="{E769E4C0-4CF6-4CB9-8AC5-739E44CBDD6C}" srcOrd="5" destOrd="0" presId="urn:microsoft.com/office/officeart/2005/8/layout/default"/>
    <dgm:cxn modelId="{8C5100BF-13C7-458D-A992-4E143C8CF564}" type="presParOf" srcId="{F0486CE3-0C37-4991-A66F-0A1F1D0A9B07}" destId="{96784CE7-3A02-4EAF-9BE3-26DD70C994C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65643-C425-49AD-B00F-0FA58E4C1C3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lt-LT"/>
        </a:p>
      </dgm:t>
    </dgm:pt>
    <dgm:pt modelId="{484A9CB6-2DF3-40A1-A66E-77187026D79A}">
      <dgm:prSet phldrT="[Tekstas]" custT="1"/>
      <dgm:spPr>
        <a:solidFill>
          <a:schemeClr val="accent1">
            <a:lumMod val="90000"/>
            <a:lumOff val="10000"/>
          </a:schemeClr>
        </a:solidFill>
        <a:ln>
          <a:solidFill>
            <a:schemeClr val="tx1"/>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200" dirty="0">
              <a:latin typeface="Times New Roman" panose="02020603050405020304" pitchFamily="18" charset="0"/>
              <a:cs typeface="Times New Roman" panose="02020603050405020304" pitchFamily="18" charset="0"/>
            </a:rPr>
            <a:t>Darni plėtra, inovacijų diegimas bei infrastruktūros atnaujinimas</a:t>
          </a:r>
        </a:p>
      </dgm:t>
    </dgm:pt>
    <dgm:pt modelId="{35F7D5B1-7D83-4085-A25E-44170A0E5B63}" type="parTrans" cxnId="{60698E8A-C23E-4A37-94DF-E9636A519783}">
      <dgm:prSet/>
      <dgm:spPr/>
      <dgm:t>
        <a:bodyPr/>
        <a:lstStyle/>
        <a:p>
          <a:endParaRPr lang="lt-LT">
            <a:latin typeface="Times New Roman" panose="02020603050405020304" pitchFamily="18" charset="0"/>
            <a:cs typeface="Times New Roman" panose="02020603050405020304" pitchFamily="18" charset="0"/>
          </a:endParaRPr>
        </a:p>
      </dgm:t>
    </dgm:pt>
    <dgm:pt modelId="{DF68FA02-722D-4B2A-9661-EB4C95C6EAAC}" type="sibTrans" cxnId="{60698E8A-C23E-4A37-94DF-E9636A519783}">
      <dgm:prSet/>
      <dgm:spPr/>
      <dgm:t>
        <a:bodyPr/>
        <a:lstStyle/>
        <a:p>
          <a:endParaRPr lang="lt-LT" dirty="0">
            <a:latin typeface="Times New Roman" panose="02020603050405020304" pitchFamily="18" charset="0"/>
            <a:cs typeface="Times New Roman" panose="02020603050405020304" pitchFamily="18" charset="0"/>
          </a:endParaRPr>
        </a:p>
      </dgm:t>
    </dgm:pt>
    <dgm:pt modelId="{4EF57D79-12C4-4A7C-9FDD-BB9846F65A8C}">
      <dgm:prSet phldrT="[Tekstas]" custT="1"/>
      <dgm:spPr>
        <a:solidFill>
          <a:schemeClr val="accent1">
            <a:lumMod val="90000"/>
            <a:lumOff val="10000"/>
          </a:schemeClr>
        </a:solidFill>
        <a:ln>
          <a:solidFill>
            <a:schemeClr val="tx1"/>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200" dirty="0">
              <a:latin typeface="Times New Roman" panose="02020603050405020304" pitchFamily="18" charset="0"/>
              <a:cs typeface="Times New Roman" panose="02020603050405020304" pitchFamily="18" charset="0"/>
            </a:rPr>
            <a:t>Kliento patirties gerinimas</a:t>
          </a:r>
        </a:p>
      </dgm:t>
    </dgm:pt>
    <dgm:pt modelId="{95D6F4BB-9E53-4861-A423-7D35EED5A7A7}" type="parTrans" cxnId="{9E09DDB8-1103-4362-8C00-9057E2402B03}">
      <dgm:prSet/>
      <dgm:spPr/>
      <dgm:t>
        <a:bodyPr/>
        <a:lstStyle/>
        <a:p>
          <a:endParaRPr lang="lt-LT">
            <a:latin typeface="Times New Roman" panose="02020603050405020304" pitchFamily="18" charset="0"/>
            <a:cs typeface="Times New Roman" panose="02020603050405020304" pitchFamily="18" charset="0"/>
          </a:endParaRPr>
        </a:p>
      </dgm:t>
    </dgm:pt>
    <dgm:pt modelId="{B6D2A01D-8BA0-4CBA-9D41-25D1C1A716C7}" type="sibTrans" cxnId="{9E09DDB8-1103-4362-8C00-9057E2402B03}">
      <dgm:prSet/>
      <dgm:spPr/>
      <dgm:t>
        <a:bodyPr/>
        <a:lstStyle/>
        <a:p>
          <a:endParaRPr lang="lt-LT" dirty="0">
            <a:latin typeface="Times New Roman" panose="02020603050405020304" pitchFamily="18" charset="0"/>
            <a:cs typeface="Times New Roman" panose="02020603050405020304" pitchFamily="18" charset="0"/>
          </a:endParaRPr>
        </a:p>
      </dgm:t>
    </dgm:pt>
    <dgm:pt modelId="{2B44D2A2-170B-4860-933C-9CE8ED2C0028}">
      <dgm:prSet phldrT="[Tekstas]" custT="1"/>
      <dgm:spPr>
        <a:solidFill>
          <a:schemeClr val="bg2">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lt-LT" sz="1000"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lt-LT" sz="1000" dirty="0">
            <a:latin typeface="Times New Roman" panose="02020603050405020304" pitchFamily="18" charset="0"/>
            <a:cs typeface="Times New Roman" panose="02020603050405020304" pitchFamily="18" charset="0"/>
          </a:endParaRPr>
        </a:p>
      </dgm:t>
    </dgm:pt>
    <dgm:pt modelId="{B2DD8C49-AABE-446B-9FAE-B477970E3453}" type="parTrans" cxnId="{28BC6ABC-D63A-4662-845A-DB8A1B7435D2}">
      <dgm:prSet/>
      <dgm:spPr/>
      <dgm:t>
        <a:bodyPr/>
        <a:lstStyle/>
        <a:p>
          <a:endParaRPr lang="lt-LT">
            <a:latin typeface="Times New Roman" panose="02020603050405020304" pitchFamily="18" charset="0"/>
            <a:cs typeface="Times New Roman" panose="02020603050405020304" pitchFamily="18" charset="0"/>
          </a:endParaRPr>
        </a:p>
      </dgm:t>
    </dgm:pt>
    <dgm:pt modelId="{B2CBC793-DF93-4CF4-B26C-11FFD0CD3EE5}" type="sibTrans" cxnId="{28BC6ABC-D63A-4662-845A-DB8A1B7435D2}">
      <dgm:prSet/>
      <dgm:spPr/>
      <dgm:t>
        <a:bodyPr/>
        <a:lstStyle/>
        <a:p>
          <a:endParaRPr lang="lt-LT">
            <a:latin typeface="Times New Roman" panose="02020603050405020304" pitchFamily="18" charset="0"/>
            <a:cs typeface="Times New Roman" panose="02020603050405020304" pitchFamily="18" charset="0"/>
          </a:endParaRPr>
        </a:p>
      </dgm:t>
    </dgm:pt>
    <dgm:pt modelId="{876C68A4-DAD7-4CC3-9C2B-2769B93C37F2}">
      <dgm:prSet phldrT="[Tekstas]" custT="1"/>
      <dgm:spPr>
        <a:solidFill>
          <a:schemeClr val="accent1">
            <a:lumMod val="90000"/>
            <a:lumOff val="10000"/>
          </a:schemeClr>
        </a:solidFill>
        <a:ln>
          <a:solidFill>
            <a:schemeClr val="tx1"/>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200" dirty="0">
              <a:latin typeface="Times New Roman" panose="02020603050405020304" pitchFamily="18" charset="0"/>
              <a:cs typeface="Times New Roman" panose="02020603050405020304" pitchFamily="18" charset="0"/>
            </a:rPr>
            <a:t>Veiklos efektyvumo didinimas</a:t>
          </a:r>
        </a:p>
      </dgm:t>
    </dgm:pt>
    <dgm:pt modelId="{41FAB187-3533-47DE-9621-7C6432ED8C18}" type="parTrans" cxnId="{9B2A248C-9CDA-49BE-82F5-F5C5DDB65C76}">
      <dgm:prSet/>
      <dgm:spPr/>
      <dgm:t>
        <a:bodyPr/>
        <a:lstStyle/>
        <a:p>
          <a:endParaRPr lang="lt-LT">
            <a:latin typeface="Times New Roman" panose="02020603050405020304" pitchFamily="18" charset="0"/>
            <a:cs typeface="Times New Roman" panose="02020603050405020304" pitchFamily="18" charset="0"/>
          </a:endParaRPr>
        </a:p>
      </dgm:t>
    </dgm:pt>
    <dgm:pt modelId="{820B003B-069C-4231-8CF1-DE5BCA15B101}" type="sibTrans" cxnId="{9B2A248C-9CDA-49BE-82F5-F5C5DDB65C76}">
      <dgm:prSet/>
      <dgm:spPr/>
      <dgm:t>
        <a:bodyPr/>
        <a:lstStyle/>
        <a:p>
          <a:endParaRPr lang="lt-LT" dirty="0">
            <a:latin typeface="Times New Roman" panose="02020603050405020304" pitchFamily="18" charset="0"/>
            <a:cs typeface="Times New Roman" panose="02020603050405020304" pitchFamily="18" charset="0"/>
          </a:endParaRPr>
        </a:p>
      </dgm:t>
    </dgm:pt>
    <dgm:pt modelId="{5115ADED-B17D-41A7-8C0C-4B03823FCA19}">
      <dgm:prSet phldrT="[Tekstas]" custT="1"/>
      <dgm:spPr>
        <a:solidFill>
          <a:schemeClr val="bg2">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lt-LT" sz="1000" dirty="0">
            <a:latin typeface="Times New Roman" panose="02020603050405020304" pitchFamily="18" charset="0"/>
            <a:cs typeface="Times New Roman" panose="02020603050405020304" pitchFamily="18" charset="0"/>
          </a:endParaRPr>
        </a:p>
      </dgm:t>
    </dgm:pt>
    <dgm:pt modelId="{ACE63599-1A9B-4003-95C8-58A6AF1FAAC0}" type="parTrans" cxnId="{E17EA430-C15F-4C0E-AC4A-EA4948E9B12E}">
      <dgm:prSet/>
      <dgm:spPr/>
      <dgm:t>
        <a:bodyPr/>
        <a:lstStyle/>
        <a:p>
          <a:endParaRPr lang="lt-LT">
            <a:latin typeface="Times New Roman" panose="02020603050405020304" pitchFamily="18" charset="0"/>
            <a:cs typeface="Times New Roman" panose="02020603050405020304" pitchFamily="18" charset="0"/>
          </a:endParaRPr>
        </a:p>
      </dgm:t>
    </dgm:pt>
    <dgm:pt modelId="{937D55D0-B141-42C4-A594-31C9819FCC21}" type="sibTrans" cxnId="{E17EA430-C15F-4C0E-AC4A-EA4948E9B12E}">
      <dgm:prSet/>
      <dgm:spPr/>
      <dgm:t>
        <a:bodyPr/>
        <a:lstStyle/>
        <a:p>
          <a:endParaRPr lang="lt-LT">
            <a:latin typeface="Times New Roman" panose="02020603050405020304" pitchFamily="18" charset="0"/>
            <a:cs typeface="Times New Roman" panose="02020603050405020304" pitchFamily="18" charset="0"/>
          </a:endParaRPr>
        </a:p>
      </dgm:t>
    </dgm:pt>
    <dgm:pt modelId="{0618EB28-A397-488E-9A67-BEA9B67D9863}">
      <dgm:prSet phldrT="[Tekstas]" custT="1"/>
      <dgm:spPr>
        <a:solidFill>
          <a:schemeClr val="accent1">
            <a:lumMod val="90000"/>
            <a:lumOff val="10000"/>
          </a:schemeClr>
        </a:solidFill>
        <a:ln>
          <a:solidFill>
            <a:schemeClr val="tx1"/>
          </a:solidFill>
        </a:ln>
      </dgm:spPr>
      <dgm:t>
        <a:bodyPr/>
        <a:lstStyle/>
        <a:p>
          <a:r>
            <a:rPr lang="lt-LT" sz="1200" dirty="0">
              <a:latin typeface="Times New Roman" panose="02020603050405020304" pitchFamily="18" charset="0"/>
              <a:cs typeface="Times New Roman" panose="02020603050405020304" pitchFamily="18" charset="0"/>
            </a:rPr>
            <a:t>Bendrovė ir jos darbuotojų įsitraukimas į Bendrovės vystymą</a:t>
          </a:r>
        </a:p>
      </dgm:t>
    </dgm:pt>
    <dgm:pt modelId="{367160A7-4137-4B50-8E1D-22B85DE15123}" type="parTrans" cxnId="{33243191-4694-4746-9F0A-74606D4C2C68}">
      <dgm:prSet/>
      <dgm:spPr/>
      <dgm:t>
        <a:bodyPr/>
        <a:lstStyle/>
        <a:p>
          <a:endParaRPr lang="lt-LT">
            <a:latin typeface="Times New Roman" panose="02020603050405020304" pitchFamily="18" charset="0"/>
            <a:cs typeface="Times New Roman" panose="02020603050405020304" pitchFamily="18" charset="0"/>
          </a:endParaRPr>
        </a:p>
      </dgm:t>
    </dgm:pt>
    <dgm:pt modelId="{0E343CA3-42B8-4262-B355-75A0A9D008E4}" type="sibTrans" cxnId="{33243191-4694-4746-9F0A-74606D4C2C68}">
      <dgm:prSet/>
      <dgm:spPr/>
      <dgm:t>
        <a:bodyPr/>
        <a:lstStyle/>
        <a:p>
          <a:endParaRPr lang="lt-LT" dirty="0">
            <a:latin typeface="Times New Roman" panose="02020603050405020304" pitchFamily="18" charset="0"/>
            <a:cs typeface="Times New Roman" panose="02020603050405020304" pitchFamily="18" charset="0"/>
          </a:endParaRPr>
        </a:p>
      </dgm:t>
    </dgm:pt>
    <dgm:pt modelId="{58BC4CB4-722A-4BFF-9934-D9CC4320B6DC}">
      <dgm:prSet custT="1"/>
      <dgm:spPr>
        <a:solidFill>
          <a:schemeClr val="bg2">
            <a:lumMod val="20000"/>
            <a:lumOff val="80000"/>
            <a:alpha val="90000"/>
          </a:schemeClr>
        </a:solidFill>
      </dgm:spPr>
      <dgm:t>
        <a:bodyPr/>
        <a:lstStyle/>
        <a:p>
          <a:pPr marL="0" indent="0">
            <a:buNone/>
          </a:pPr>
          <a:endParaRPr lang="lt-LT" sz="1000" dirty="0">
            <a:latin typeface="Times New Roman" panose="02020603050405020304" pitchFamily="18" charset="0"/>
            <a:cs typeface="Times New Roman" panose="02020603050405020304" pitchFamily="18" charset="0"/>
          </a:endParaRPr>
        </a:p>
      </dgm:t>
    </dgm:pt>
    <dgm:pt modelId="{6CF9CDB6-A6F5-4119-975B-166D79491483}" type="parTrans" cxnId="{C878DC21-48F2-4BC3-A99D-BD2E10BB8302}">
      <dgm:prSet/>
      <dgm:spPr/>
      <dgm:t>
        <a:bodyPr/>
        <a:lstStyle/>
        <a:p>
          <a:endParaRPr lang="lt-LT">
            <a:latin typeface="Times New Roman" panose="02020603050405020304" pitchFamily="18" charset="0"/>
            <a:cs typeface="Times New Roman" panose="02020603050405020304" pitchFamily="18" charset="0"/>
          </a:endParaRPr>
        </a:p>
      </dgm:t>
    </dgm:pt>
    <dgm:pt modelId="{F1753FDE-5BB5-4AF4-8B5D-973585AFC358}" type="sibTrans" cxnId="{C878DC21-48F2-4BC3-A99D-BD2E10BB8302}">
      <dgm:prSet/>
      <dgm:spPr/>
      <dgm:t>
        <a:bodyPr/>
        <a:lstStyle/>
        <a:p>
          <a:endParaRPr lang="lt-LT">
            <a:latin typeface="Times New Roman" panose="02020603050405020304" pitchFamily="18" charset="0"/>
            <a:cs typeface="Times New Roman" panose="02020603050405020304" pitchFamily="18" charset="0"/>
          </a:endParaRPr>
        </a:p>
      </dgm:t>
    </dgm:pt>
    <dgm:pt modelId="{11AEB146-1732-43FC-A9F6-B8ED207E7568}" type="pres">
      <dgm:prSet presAssocID="{7F765643-C425-49AD-B00F-0FA58E4C1C32}" presName="linearFlow" presStyleCnt="0">
        <dgm:presLayoutVars>
          <dgm:dir/>
          <dgm:animLvl val="lvl"/>
          <dgm:resizeHandles val="exact"/>
        </dgm:presLayoutVars>
      </dgm:prSet>
      <dgm:spPr/>
      <dgm:t>
        <a:bodyPr/>
        <a:lstStyle/>
        <a:p>
          <a:endParaRPr lang="lt-LT"/>
        </a:p>
      </dgm:t>
    </dgm:pt>
    <dgm:pt modelId="{783CE32C-F13F-4BB0-A414-4F4AB052E52A}" type="pres">
      <dgm:prSet presAssocID="{484A9CB6-2DF3-40A1-A66E-77187026D79A}" presName="composite" presStyleCnt="0"/>
      <dgm:spPr/>
    </dgm:pt>
    <dgm:pt modelId="{D6A61AC0-37CE-48B0-A3AF-DC6E161F2895}" type="pres">
      <dgm:prSet presAssocID="{484A9CB6-2DF3-40A1-A66E-77187026D79A}" presName="parTx" presStyleLbl="node1" presStyleIdx="0" presStyleCnt="4">
        <dgm:presLayoutVars>
          <dgm:chMax val="0"/>
          <dgm:chPref val="0"/>
          <dgm:bulletEnabled val="1"/>
        </dgm:presLayoutVars>
      </dgm:prSet>
      <dgm:spPr/>
      <dgm:t>
        <a:bodyPr/>
        <a:lstStyle/>
        <a:p>
          <a:endParaRPr lang="lt-LT"/>
        </a:p>
      </dgm:t>
    </dgm:pt>
    <dgm:pt modelId="{D459415B-2C8F-4509-8F3D-1740AC5A686B}" type="pres">
      <dgm:prSet presAssocID="{484A9CB6-2DF3-40A1-A66E-77187026D79A}" presName="parSh" presStyleLbl="node1" presStyleIdx="0" presStyleCnt="4" custLinFactNeighborX="-1942" custLinFactNeighborY="-1370"/>
      <dgm:spPr/>
      <dgm:t>
        <a:bodyPr/>
        <a:lstStyle/>
        <a:p>
          <a:endParaRPr lang="lt-LT"/>
        </a:p>
      </dgm:t>
    </dgm:pt>
    <dgm:pt modelId="{6C53C66C-ECDA-4D44-B2D2-2C43BB530676}" type="pres">
      <dgm:prSet presAssocID="{484A9CB6-2DF3-40A1-A66E-77187026D79A}" presName="desTx" presStyleLbl="fgAcc1" presStyleIdx="0" presStyleCnt="4" custScaleX="78086" custScaleY="81720">
        <dgm:presLayoutVars>
          <dgm:bulletEnabled val="1"/>
        </dgm:presLayoutVars>
      </dgm:prSet>
      <dgm:spPr>
        <a:solidFill>
          <a:schemeClr val="bg2">
            <a:lumMod val="20000"/>
            <a:lumOff val="80000"/>
            <a:alpha val="90000"/>
          </a:schemeClr>
        </a:solidFill>
      </dgm:spPr>
    </dgm:pt>
    <dgm:pt modelId="{BCD482D9-AA1F-48C8-9B70-7AB9017BF119}" type="pres">
      <dgm:prSet presAssocID="{DF68FA02-722D-4B2A-9661-EB4C95C6EAAC}" presName="sibTrans" presStyleLbl="sibTrans2D1" presStyleIdx="0" presStyleCnt="3"/>
      <dgm:spPr/>
      <dgm:t>
        <a:bodyPr/>
        <a:lstStyle/>
        <a:p>
          <a:endParaRPr lang="lt-LT"/>
        </a:p>
      </dgm:t>
    </dgm:pt>
    <dgm:pt modelId="{22922C45-369D-4EB5-B917-E2A8732237FC}" type="pres">
      <dgm:prSet presAssocID="{DF68FA02-722D-4B2A-9661-EB4C95C6EAAC}" presName="connTx" presStyleLbl="sibTrans2D1" presStyleIdx="0" presStyleCnt="3"/>
      <dgm:spPr/>
      <dgm:t>
        <a:bodyPr/>
        <a:lstStyle/>
        <a:p>
          <a:endParaRPr lang="lt-LT"/>
        </a:p>
      </dgm:t>
    </dgm:pt>
    <dgm:pt modelId="{0C2C0954-B689-4601-B656-D4164BE5F594}" type="pres">
      <dgm:prSet presAssocID="{4EF57D79-12C4-4A7C-9FDD-BB9846F65A8C}" presName="composite" presStyleCnt="0"/>
      <dgm:spPr/>
    </dgm:pt>
    <dgm:pt modelId="{289B2DEA-7036-4A33-BCB6-D67C8D13F91D}" type="pres">
      <dgm:prSet presAssocID="{4EF57D79-12C4-4A7C-9FDD-BB9846F65A8C}" presName="parTx" presStyleLbl="node1" presStyleIdx="0" presStyleCnt="4">
        <dgm:presLayoutVars>
          <dgm:chMax val="0"/>
          <dgm:chPref val="0"/>
          <dgm:bulletEnabled val="1"/>
        </dgm:presLayoutVars>
      </dgm:prSet>
      <dgm:spPr/>
      <dgm:t>
        <a:bodyPr/>
        <a:lstStyle/>
        <a:p>
          <a:endParaRPr lang="lt-LT"/>
        </a:p>
      </dgm:t>
    </dgm:pt>
    <dgm:pt modelId="{0083FA81-0EDE-4D0D-8731-1D6C059BCF12}" type="pres">
      <dgm:prSet presAssocID="{4EF57D79-12C4-4A7C-9FDD-BB9846F65A8C}" presName="parSh" presStyleLbl="node1" presStyleIdx="1" presStyleCnt="4"/>
      <dgm:spPr/>
      <dgm:t>
        <a:bodyPr/>
        <a:lstStyle/>
        <a:p>
          <a:endParaRPr lang="lt-LT"/>
        </a:p>
      </dgm:t>
    </dgm:pt>
    <dgm:pt modelId="{01CD9B55-8083-46F5-BB1E-C8304B5FF080}" type="pres">
      <dgm:prSet presAssocID="{4EF57D79-12C4-4A7C-9FDD-BB9846F65A8C}" presName="desTx" presStyleLbl="fgAcc1" presStyleIdx="1" presStyleCnt="4" custScaleX="78374" custScaleY="86501">
        <dgm:presLayoutVars>
          <dgm:bulletEnabled val="1"/>
        </dgm:presLayoutVars>
      </dgm:prSet>
      <dgm:spPr/>
      <dgm:t>
        <a:bodyPr/>
        <a:lstStyle/>
        <a:p>
          <a:endParaRPr lang="lt-LT"/>
        </a:p>
      </dgm:t>
    </dgm:pt>
    <dgm:pt modelId="{2988501D-1ECB-4C44-A957-47F959D02AFF}" type="pres">
      <dgm:prSet presAssocID="{B6D2A01D-8BA0-4CBA-9D41-25D1C1A716C7}" presName="sibTrans" presStyleLbl="sibTrans2D1" presStyleIdx="1" presStyleCnt="3"/>
      <dgm:spPr/>
      <dgm:t>
        <a:bodyPr/>
        <a:lstStyle/>
        <a:p>
          <a:endParaRPr lang="lt-LT"/>
        </a:p>
      </dgm:t>
    </dgm:pt>
    <dgm:pt modelId="{0F42FEEC-3E79-4500-A5E8-DBBC64C3D131}" type="pres">
      <dgm:prSet presAssocID="{B6D2A01D-8BA0-4CBA-9D41-25D1C1A716C7}" presName="connTx" presStyleLbl="sibTrans2D1" presStyleIdx="1" presStyleCnt="3"/>
      <dgm:spPr/>
      <dgm:t>
        <a:bodyPr/>
        <a:lstStyle/>
        <a:p>
          <a:endParaRPr lang="lt-LT"/>
        </a:p>
      </dgm:t>
    </dgm:pt>
    <dgm:pt modelId="{5F553594-9D23-415F-87EB-A0B9ABCD24E8}" type="pres">
      <dgm:prSet presAssocID="{876C68A4-DAD7-4CC3-9C2B-2769B93C37F2}" presName="composite" presStyleCnt="0"/>
      <dgm:spPr/>
    </dgm:pt>
    <dgm:pt modelId="{2AAC671B-9CA5-430C-88EF-43CA70C77BC4}" type="pres">
      <dgm:prSet presAssocID="{876C68A4-DAD7-4CC3-9C2B-2769B93C37F2}" presName="parTx" presStyleLbl="node1" presStyleIdx="1" presStyleCnt="4">
        <dgm:presLayoutVars>
          <dgm:chMax val="0"/>
          <dgm:chPref val="0"/>
          <dgm:bulletEnabled val="1"/>
        </dgm:presLayoutVars>
      </dgm:prSet>
      <dgm:spPr/>
      <dgm:t>
        <a:bodyPr/>
        <a:lstStyle/>
        <a:p>
          <a:endParaRPr lang="lt-LT"/>
        </a:p>
      </dgm:t>
    </dgm:pt>
    <dgm:pt modelId="{344AC1A6-64D4-4648-B4CF-459905C213B4}" type="pres">
      <dgm:prSet presAssocID="{876C68A4-DAD7-4CC3-9C2B-2769B93C37F2}" presName="parSh" presStyleLbl="node1" presStyleIdx="2" presStyleCnt="4" custLinFactNeighborX="683" custLinFactNeighborY="-1451"/>
      <dgm:spPr/>
      <dgm:t>
        <a:bodyPr/>
        <a:lstStyle/>
        <a:p>
          <a:endParaRPr lang="lt-LT"/>
        </a:p>
      </dgm:t>
    </dgm:pt>
    <dgm:pt modelId="{278BAD09-3BEE-4384-9C15-95F8EF772B56}" type="pres">
      <dgm:prSet presAssocID="{876C68A4-DAD7-4CC3-9C2B-2769B93C37F2}" presName="desTx" presStyleLbl="fgAcc1" presStyleIdx="2" presStyleCnt="4" custScaleX="76887" custScaleY="81477" custLinFactNeighborX="-6477" custLinFactNeighborY="-387">
        <dgm:presLayoutVars>
          <dgm:bulletEnabled val="1"/>
        </dgm:presLayoutVars>
      </dgm:prSet>
      <dgm:spPr/>
      <dgm:t>
        <a:bodyPr/>
        <a:lstStyle/>
        <a:p>
          <a:endParaRPr lang="lt-LT"/>
        </a:p>
      </dgm:t>
    </dgm:pt>
    <dgm:pt modelId="{2B91F7DB-4A9E-468B-98A3-E16560122C38}" type="pres">
      <dgm:prSet presAssocID="{820B003B-069C-4231-8CF1-DE5BCA15B101}" presName="sibTrans" presStyleLbl="sibTrans2D1" presStyleIdx="2" presStyleCnt="3"/>
      <dgm:spPr/>
      <dgm:t>
        <a:bodyPr/>
        <a:lstStyle/>
        <a:p>
          <a:endParaRPr lang="lt-LT"/>
        </a:p>
      </dgm:t>
    </dgm:pt>
    <dgm:pt modelId="{DDBBCC27-558A-4B8B-BB06-DC76B8B63F73}" type="pres">
      <dgm:prSet presAssocID="{820B003B-069C-4231-8CF1-DE5BCA15B101}" presName="connTx" presStyleLbl="sibTrans2D1" presStyleIdx="2" presStyleCnt="3"/>
      <dgm:spPr/>
      <dgm:t>
        <a:bodyPr/>
        <a:lstStyle/>
        <a:p>
          <a:endParaRPr lang="lt-LT"/>
        </a:p>
      </dgm:t>
    </dgm:pt>
    <dgm:pt modelId="{032A2696-C2BB-4884-9CBC-530599150DD2}" type="pres">
      <dgm:prSet presAssocID="{0618EB28-A397-488E-9A67-BEA9B67D9863}" presName="composite" presStyleCnt="0"/>
      <dgm:spPr/>
    </dgm:pt>
    <dgm:pt modelId="{50D522D0-CB24-4E31-979D-9F30222D6E56}" type="pres">
      <dgm:prSet presAssocID="{0618EB28-A397-488E-9A67-BEA9B67D9863}" presName="parTx" presStyleLbl="node1" presStyleIdx="2" presStyleCnt="4">
        <dgm:presLayoutVars>
          <dgm:chMax val="0"/>
          <dgm:chPref val="0"/>
          <dgm:bulletEnabled val="1"/>
        </dgm:presLayoutVars>
      </dgm:prSet>
      <dgm:spPr/>
      <dgm:t>
        <a:bodyPr/>
        <a:lstStyle/>
        <a:p>
          <a:endParaRPr lang="lt-LT"/>
        </a:p>
      </dgm:t>
    </dgm:pt>
    <dgm:pt modelId="{2C88E373-C3AC-4EBF-9E9B-CD52C27FDEE1}" type="pres">
      <dgm:prSet presAssocID="{0618EB28-A397-488E-9A67-BEA9B67D9863}" presName="parSh" presStyleLbl="node1" presStyleIdx="3" presStyleCnt="4" custScaleX="105972" custLinFactNeighborX="-8139" custLinFactNeighborY="-16362"/>
      <dgm:spPr/>
      <dgm:t>
        <a:bodyPr/>
        <a:lstStyle/>
        <a:p>
          <a:endParaRPr lang="lt-LT"/>
        </a:p>
      </dgm:t>
    </dgm:pt>
    <dgm:pt modelId="{FE03C13D-006D-4119-8330-6A13C2D0F56A}" type="pres">
      <dgm:prSet presAssocID="{0618EB28-A397-488E-9A67-BEA9B67D9863}" presName="desTx" presStyleLbl="fgAcc1" presStyleIdx="3" presStyleCnt="4" custScaleX="79651" custScaleY="82478" custLinFactNeighborX="-750" custLinFactNeighborY="382">
        <dgm:presLayoutVars>
          <dgm:bulletEnabled val="1"/>
        </dgm:presLayoutVars>
      </dgm:prSet>
      <dgm:spPr/>
      <dgm:t>
        <a:bodyPr/>
        <a:lstStyle/>
        <a:p>
          <a:endParaRPr lang="lt-LT"/>
        </a:p>
      </dgm:t>
    </dgm:pt>
  </dgm:ptLst>
  <dgm:cxnLst>
    <dgm:cxn modelId="{C4CB1339-71C7-4AED-BD6C-16BABE3E5807}" type="presOf" srcId="{B6D2A01D-8BA0-4CBA-9D41-25D1C1A716C7}" destId="{0F42FEEC-3E79-4500-A5E8-DBBC64C3D131}" srcOrd="1" destOrd="0" presId="urn:microsoft.com/office/officeart/2005/8/layout/process3"/>
    <dgm:cxn modelId="{DF67CA99-1F7B-44FA-9862-74536480960D}" type="presOf" srcId="{876C68A4-DAD7-4CC3-9C2B-2769B93C37F2}" destId="{344AC1A6-64D4-4648-B4CF-459905C213B4}" srcOrd="1" destOrd="0" presId="urn:microsoft.com/office/officeart/2005/8/layout/process3"/>
    <dgm:cxn modelId="{911B7CA6-BEE2-42D4-8CF7-2AD9CDBA9B50}" type="presOf" srcId="{484A9CB6-2DF3-40A1-A66E-77187026D79A}" destId="{D459415B-2C8F-4509-8F3D-1740AC5A686B}" srcOrd="1" destOrd="0" presId="urn:microsoft.com/office/officeart/2005/8/layout/process3"/>
    <dgm:cxn modelId="{598FEB46-A367-4100-92EB-0007F79F2246}" type="presOf" srcId="{820B003B-069C-4231-8CF1-DE5BCA15B101}" destId="{2B91F7DB-4A9E-468B-98A3-E16560122C38}" srcOrd="0" destOrd="0" presId="urn:microsoft.com/office/officeart/2005/8/layout/process3"/>
    <dgm:cxn modelId="{35A0C26D-234D-44DA-B169-4842F76BAEBA}" type="presOf" srcId="{DF68FA02-722D-4B2A-9661-EB4C95C6EAAC}" destId="{BCD482D9-AA1F-48C8-9B70-7AB9017BF119}" srcOrd="0" destOrd="0" presId="urn:microsoft.com/office/officeart/2005/8/layout/process3"/>
    <dgm:cxn modelId="{D2C56F8D-A58C-4530-8229-AFDB8283B481}" type="presOf" srcId="{820B003B-069C-4231-8CF1-DE5BCA15B101}" destId="{DDBBCC27-558A-4B8B-BB06-DC76B8B63F73}" srcOrd="1" destOrd="0" presId="urn:microsoft.com/office/officeart/2005/8/layout/process3"/>
    <dgm:cxn modelId="{E17EA430-C15F-4C0E-AC4A-EA4948E9B12E}" srcId="{876C68A4-DAD7-4CC3-9C2B-2769B93C37F2}" destId="{5115ADED-B17D-41A7-8C0C-4B03823FCA19}" srcOrd="0" destOrd="0" parTransId="{ACE63599-1A9B-4003-95C8-58A6AF1FAAC0}" sibTransId="{937D55D0-B141-42C4-A594-31C9819FCC21}"/>
    <dgm:cxn modelId="{C878DC21-48F2-4BC3-A99D-BD2E10BB8302}" srcId="{0618EB28-A397-488E-9A67-BEA9B67D9863}" destId="{58BC4CB4-722A-4BFF-9934-D9CC4320B6DC}" srcOrd="0" destOrd="0" parTransId="{6CF9CDB6-A6F5-4119-975B-166D79491483}" sibTransId="{F1753FDE-5BB5-4AF4-8B5D-973585AFC358}"/>
    <dgm:cxn modelId="{5417667F-31D8-49C4-8490-A7E0A434A2CA}" type="presOf" srcId="{0618EB28-A397-488E-9A67-BEA9B67D9863}" destId="{50D522D0-CB24-4E31-979D-9F30222D6E56}" srcOrd="0" destOrd="0" presId="urn:microsoft.com/office/officeart/2005/8/layout/process3"/>
    <dgm:cxn modelId="{05EFCDC9-E2EE-48C3-A489-6651FDA78F09}" type="presOf" srcId="{7F765643-C425-49AD-B00F-0FA58E4C1C32}" destId="{11AEB146-1732-43FC-A9F6-B8ED207E7568}" srcOrd="0" destOrd="0" presId="urn:microsoft.com/office/officeart/2005/8/layout/process3"/>
    <dgm:cxn modelId="{9B2A248C-9CDA-49BE-82F5-F5C5DDB65C76}" srcId="{7F765643-C425-49AD-B00F-0FA58E4C1C32}" destId="{876C68A4-DAD7-4CC3-9C2B-2769B93C37F2}" srcOrd="2" destOrd="0" parTransId="{41FAB187-3533-47DE-9621-7C6432ED8C18}" sibTransId="{820B003B-069C-4231-8CF1-DE5BCA15B101}"/>
    <dgm:cxn modelId="{532FD29D-96AA-46E0-983E-187DC542805F}" type="presOf" srcId="{484A9CB6-2DF3-40A1-A66E-77187026D79A}" destId="{D6A61AC0-37CE-48B0-A3AF-DC6E161F2895}" srcOrd="0" destOrd="0" presId="urn:microsoft.com/office/officeart/2005/8/layout/process3"/>
    <dgm:cxn modelId="{E67D5F75-053F-4031-ADFA-A74EC947B14D}" type="presOf" srcId="{4EF57D79-12C4-4A7C-9FDD-BB9846F65A8C}" destId="{289B2DEA-7036-4A33-BCB6-D67C8D13F91D}" srcOrd="0" destOrd="0" presId="urn:microsoft.com/office/officeart/2005/8/layout/process3"/>
    <dgm:cxn modelId="{B2433ADB-0810-4871-ABAC-5296E341D8F3}" type="presOf" srcId="{B6D2A01D-8BA0-4CBA-9D41-25D1C1A716C7}" destId="{2988501D-1ECB-4C44-A957-47F959D02AFF}" srcOrd="0" destOrd="0" presId="urn:microsoft.com/office/officeart/2005/8/layout/process3"/>
    <dgm:cxn modelId="{28BC6ABC-D63A-4662-845A-DB8A1B7435D2}" srcId="{4EF57D79-12C4-4A7C-9FDD-BB9846F65A8C}" destId="{2B44D2A2-170B-4860-933C-9CE8ED2C0028}" srcOrd="0" destOrd="0" parTransId="{B2DD8C49-AABE-446B-9FAE-B477970E3453}" sibTransId="{B2CBC793-DF93-4CF4-B26C-11FFD0CD3EE5}"/>
    <dgm:cxn modelId="{40011ED6-2E3E-4496-94C8-2D8F52368DC3}" type="presOf" srcId="{DF68FA02-722D-4B2A-9661-EB4C95C6EAAC}" destId="{22922C45-369D-4EB5-B917-E2A8732237FC}" srcOrd="1" destOrd="0" presId="urn:microsoft.com/office/officeart/2005/8/layout/process3"/>
    <dgm:cxn modelId="{DCD322A4-25A2-4550-920F-4AFEA873818D}" type="presOf" srcId="{58BC4CB4-722A-4BFF-9934-D9CC4320B6DC}" destId="{FE03C13D-006D-4119-8330-6A13C2D0F56A}" srcOrd="0" destOrd="0" presId="urn:microsoft.com/office/officeart/2005/8/layout/process3"/>
    <dgm:cxn modelId="{E22BC03E-D335-4C27-89B2-DEB8639DD208}" type="presOf" srcId="{0618EB28-A397-488E-9A67-BEA9B67D9863}" destId="{2C88E373-C3AC-4EBF-9E9B-CD52C27FDEE1}" srcOrd="1" destOrd="0" presId="urn:microsoft.com/office/officeart/2005/8/layout/process3"/>
    <dgm:cxn modelId="{681B57CB-E96A-4BE7-8174-51F1CA13A4BC}" type="presOf" srcId="{2B44D2A2-170B-4860-933C-9CE8ED2C0028}" destId="{01CD9B55-8083-46F5-BB1E-C8304B5FF080}" srcOrd="0" destOrd="0" presId="urn:microsoft.com/office/officeart/2005/8/layout/process3"/>
    <dgm:cxn modelId="{202A1974-3875-4F75-976F-5ADAB794E2BE}" type="presOf" srcId="{4EF57D79-12C4-4A7C-9FDD-BB9846F65A8C}" destId="{0083FA81-0EDE-4D0D-8731-1D6C059BCF12}" srcOrd="1" destOrd="0" presId="urn:microsoft.com/office/officeart/2005/8/layout/process3"/>
    <dgm:cxn modelId="{60698E8A-C23E-4A37-94DF-E9636A519783}" srcId="{7F765643-C425-49AD-B00F-0FA58E4C1C32}" destId="{484A9CB6-2DF3-40A1-A66E-77187026D79A}" srcOrd="0" destOrd="0" parTransId="{35F7D5B1-7D83-4085-A25E-44170A0E5B63}" sibTransId="{DF68FA02-722D-4B2A-9661-EB4C95C6EAAC}"/>
    <dgm:cxn modelId="{9E09DDB8-1103-4362-8C00-9057E2402B03}" srcId="{7F765643-C425-49AD-B00F-0FA58E4C1C32}" destId="{4EF57D79-12C4-4A7C-9FDD-BB9846F65A8C}" srcOrd="1" destOrd="0" parTransId="{95D6F4BB-9E53-4861-A423-7D35EED5A7A7}" sibTransId="{B6D2A01D-8BA0-4CBA-9D41-25D1C1A716C7}"/>
    <dgm:cxn modelId="{6CB880F0-F3D7-4E16-9C85-302FBB7DACCA}" type="presOf" srcId="{876C68A4-DAD7-4CC3-9C2B-2769B93C37F2}" destId="{2AAC671B-9CA5-430C-88EF-43CA70C77BC4}" srcOrd="0" destOrd="0" presId="urn:microsoft.com/office/officeart/2005/8/layout/process3"/>
    <dgm:cxn modelId="{33243191-4694-4746-9F0A-74606D4C2C68}" srcId="{7F765643-C425-49AD-B00F-0FA58E4C1C32}" destId="{0618EB28-A397-488E-9A67-BEA9B67D9863}" srcOrd="3" destOrd="0" parTransId="{367160A7-4137-4B50-8E1D-22B85DE15123}" sibTransId="{0E343CA3-42B8-4262-B355-75A0A9D008E4}"/>
    <dgm:cxn modelId="{0CF4FCE2-73CC-4A1C-BC80-BF8374D07105}" type="presOf" srcId="{5115ADED-B17D-41A7-8C0C-4B03823FCA19}" destId="{278BAD09-3BEE-4384-9C15-95F8EF772B56}" srcOrd="0" destOrd="0" presId="urn:microsoft.com/office/officeart/2005/8/layout/process3"/>
    <dgm:cxn modelId="{DA275E13-BDED-43E1-A4AD-3076196440D2}" type="presParOf" srcId="{11AEB146-1732-43FC-A9F6-B8ED207E7568}" destId="{783CE32C-F13F-4BB0-A414-4F4AB052E52A}" srcOrd="0" destOrd="0" presId="urn:microsoft.com/office/officeart/2005/8/layout/process3"/>
    <dgm:cxn modelId="{4F96F2C4-62B4-40B1-B87A-01C0FD091679}" type="presParOf" srcId="{783CE32C-F13F-4BB0-A414-4F4AB052E52A}" destId="{D6A61AC0-37CE-48B0-A3AF-DC6E161F2895}" srcOrd="0" destOrd="0" presId="urn:microsoft.com/office/officeart/2005/8/layout/process3"/>
    <dgm:cxn modelId="{BC3D8C1B-8137-4119-A954-FCC6C102FE53}" type="presParOf" srcId="{783CE32C-F13F-4BB0-A414-4F4AB052E52A}" destId="{D459415B-2C8F-4509-8F3D-1740AC5A686B}" srcOrd="1" destOrd="0" presId="urn:microsoft.com/office/officeart/2005/8/layout/process3"/>
    <dgm:cxn modelId="{D534281B-B854-4F8A-BE17-AE0B99B640BD}" type="presParOf" srcId="{783CE32C-F13F-4BB0-A414-4F4AB052E52A}" destId="{6C53C66C-ECDA-4D44-B2D2-2C43BB530676}" srcOrd="2" destOrd="0" presId="urn:microsoft.com/office/officeart/2005/8/layout/process3"/>
    <dgm:cxn modelId="{F0C9ABD4-7D88-42E0-9AEC-88E216838164}" type="presParOf" srcId="{11AEB146-1732-43FC-A9F6-B8ED207E7568}" destId="{BCD482D9-AA1F-48C8-9B70-7AB9017BF119}" srcOrd="1" destOrd="0" presId="urn:microsoft.com/office/officeart/2005/8/layout/process3"/>
    <dgm:cxn modelId="{457BCA2C-A669-441E-BA6A-A02CCA69529A}" type="presParOf" srcId="{BCD482D9-AA1F-48C8-9B70-7AB9017BF119}" destId="{22922C45-369D-4EB5-B917-E2A8732237FC}" srcOrd="0" destOrd="0" presId="urn:microsoft.com/office/officeart/2005/8/layout/process3"/>
    <dgm:cxn modelId="{8785F69F-CA69-47B9-B639-DC1CD34437F6}" type="presParOf" srcId="{11AEB146-1732-43FC-A9F6-B8ED207E7568}" destId="{0C2C0954-B689-4601-B656-D4164BE5F594}" srcOrd="2" destOrd="0" presId="urn:microsoft.com/office/officeart/2005/8/layout/process3"/>
    <dgm:cxn modelId="{F9BBD7C1-D62E-4DA9-B30F-9594DF1396BA}" type="presParOf" srcId="{0C2C0954-B689-4601-B656-D4164BE5F594}" destId="{289B2DEA-7036-4A33-BCB6-D67C8D13F91D}" srcOrd="0" destOrd="0" presId="urn:microsoft.com/office/officeart/2005/8/layout/process3"/>
    <dgm:cxn modelId="{94845E62-89E7-4A3D-858C-21E4BB7F51C1}" type="presParOf" srcId="{0C2C0954-B689-4601-B656-D4164BE5F594}" destId="{0083FA81-0EDE-4D0D-8731-1D6C059BCF12}" srcOrd="1" destOrd="0" presId="urn:microsoft.com/office/officeart/2005/8/layout/process3"/>
    <dgm:cxn modelId="{EFC5E2C0-6081-497A-8697-33D1F85B5130}" type="presParOf" srcId="{0C2C0954-B689-4601-B656-D4164BE5F594}" destId="{01CD9B55-8083-46F5-BB1E-C8304B5FF080}" srcOrd="2" destOrd="0" presId="urn:microsoft.com/office/officeart/2005/8/layout/process3"/>
    <dgm:cxn modelId="{1D74900B-4A71-482D-9E9C-153474CF4D85}" type="presParOf" srcId="{11AEB146-1732-43FC-A9F6-B8ED207E7568}" destId="{2988501D-1ECB-4C44-A957-47F959D02AFF}" srcOrd="3" destOrd="0" presId="urn:microsoft.com/office/officeart/2005/8/layout/process3"/>
    <dgm:cxn modelId="{178711A3-A8FE-4B4E-A936-B1BF0AEB56B2}" type="presParOf" srcId="{2988501D-1ECB-4C44-A957-47F959D02AFF}" destId="{0F42FEEC-3E79-4500-A5E8-DBBC64C3D131}" srcOrd="0" destOrd="0" presId="urn:microsoft.com/office/officeart/2005/8/layout/process3"/>
    <dgm:cxn modelId="{803BD29F-1533-4583-B091-EEB3886AC72C}" type="presParOf" srcId="{11AEB146-1732-43FC-A9F6-B8ED207E7568}" destId="{5F553594-9D23-415F-87EB-A0B9ABCD24E8}" srcOrd="4" destOrd="0" presId="urn:microsoft.com/office/officeart/2005/8/layout/process3"/>
    <dgm:cxn modelId="{6A998220-7A0B-4877-8C91-7BC23C9CC1C8}" type="presParOf" srcId="{5F553594-9D23-415F-87EB-A0B9ABCD24E8}" destId="{2AAC671B-9CA5-430C-88EF-43CA70C77BC4}" srcOrd="0" destOrd="0" presId="urn:microsoft.com/office/officeart/2005/8/layout/process3"/>
    <dgm:cxn modelId="{C847D522-7BCB-4342-8F17-1353601AF571}" type="presParOf" srcId="{5F553594-9D23-415F-87EB-A0B9ABCD24E8}" destId="{344AC1A6-64D4-4648-B4CF-459905C213B4}" srcOrd="1" destOrd="0" presId="urn:microsoft.com/office/officeart/2005/8/layout/process3"/>
    <dgm:cxn modelId="{F8AD59AA-8883-483C-BB9D-A3E5E30902CE}" type="presParOf" srcId="{5F553594-9D23-415F-87EB-A0B9ABCD24E8}" destId="{278BAD09-3BEE-4384-9C15-95F8EF772B56}" srcOrd="2" destOrd="0" presId="urn:microsoft.com/office/officeart/2005/8/layout/process3"/>
    <dgm:cxn modelId="{2EFECAFC-E995-4426-BAA8-33D9A9F282F0}" type="presParOf" srcId="{11AEB146-1732-43FC-A9F6-B8ED207E7568}" destId="{2B91F7DB-4A9E-468B-98A3-E16560122C38}" srcOrd="5" destOrd="0" presId="urn:microsoft.com/office/officeart/2005/8/layout/process3"/>
    <dgm:cxn modelId="{9165A068-E905-428A-90DC-443180CDC376}" type="presParOf" srcId="{2B91F7DB-4A9E-468B-98A3-E16560122C38}" destId="{DDBBCC27-558A-4B8B-BB06-DC76B8B63F73}" srcOrd="0" destOrd="0" presId="urn:microsoft.com/office/officeart/2005/8/layout/process3"/>
    <dgm:cxn modelId="{D063C550-CFA5-492E-AD36-FA8FE536715F}" type="presParOf" srcId="{11AEB146-1732-43FC-A9F6-B8ED207E7568}" destId="{032A2696-C2BB-4884-9CBC-530599150DD2}" srcOrd="6" destOrd="0" presId="urn:microsoft.com/office/officeart/2005/8/layout/process3"/>
    <dgm:cxn modelId="{C8DDE424-305E-42D1-AF1F-BA438960F18E}" type="presParOf" srcId="{032A2696-C2BB-4884-9CBC-530599150DD2}" destId="{50D522D0-CB24-4E31-979D-9F30222D6E56}" srcOrd="0" destOrd="0" presId="urn:microsoft.com/office/officeart/2005/8/layout/process3"/>
    <dgm:cxn modelId="{CAA08D55-4C8D-454B-ADC8-513219316A14}" type="presParOf" srcId="{032A2696-C2BB-4884-9CBC-530599150DD2}" destId="{2C88E373-C3AC-4EBF-9E9B-CD52C27FDEE1}" srcOrd="1" destOrd="0" presId="urn:microsoft.com/office/officeart/2005/8/layout/process3"/>
    <dgm:cxn modelId="{B5844D45-89DD-4043-8342-BCCF190CB54C}" type="presParOf" srcId="{032A2696-C2BB-4884-9CBC-530599150DD2}" destId="{FE03C13D-006D-4119-8330-6A13C2D0F56A}"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B4AB28-F3BE-4F94-A9E8-8DD7F4061149}" type="doc">
      <dgm:prSet loTypeId="urn:microsoft.com/office/officeart/2005/8/layout/chevron1" loCatId="process" qsTypeId="urn:microsoft.com/office/officeart/2005/8/quickstyle/3d4" qsCatId="3D" csTypeId="urn:microsoft.com/office/officeart/2005/8/colors/accent0_3" csCatId="mainScheme" phldr="1"/>
      <dgm:spPr/>
    </dgm:pt>
    <dgm:pt modelId="{A19B239B-EC73-4CB1-84F1-4C5005E74B0C}">
      <dgm:prSet phldrT="[Tekstas]" custT="1"/>
      <dgm:spPr>
        <a:gradFill rotWithShape="0">
          <a:gsLst>
            <a:gs pos="0">
              <a:schemeClr val="tx2">
                <a:lumMod val="50000"/>
              </a:schemeClr>
            </a:gs>
            <a:gs pos="100000">
              <a:schemeClr val="bg2">
                <a:lumMod val="75000"/>
              </a:schemeClr>
            </a:gs>
          </a:gsLst>
          <a:lin ang="5400000" scaled="0"/>
        </a:gradFill>
      </dgm:spPr>
      <dgm:t>
        <a:bodyPr/>
        <a:lstStyle/>
        <a:p>
          <a:r>
            <a:rPr lang="lt-LT" sz="1200" dirty="0">
              <a:solidFill>
                <a:schemeClr val="tx1"/>
              </a:solidFill>
              <a:latin typeface="Times New Roman" panose="02020603050405020304" pitchFamily="18" charset="0"/>
              <a:cs typeface="Times New Roman" panose="02020603050405020304" pitchFamily="18" charset="0"/>
            </a:rPr>
            <a:t>2002 m. įregistruota valstybės įmonė „Visagino energija“</a:t>
          </a:r>
        </a:p>
      </dgm:t>
    </dgm:pt>
    <dgm:pt modelId="{A4C8840B-1907-40F5-BEF6-1E5C9C99A989}" type="parTrans" cxnId="{D74661E4-E746-490B-A428-2B151EAAC59C}">
      <dgm:prSet/>
      <dgm:spPr/>
      <dgm:t>
        <a:bodyPr/>
        <a:lstStyle/>
        <a:p>
          <a:endParaRPr lang="lt-LT" sz="1200">
            <a:latin typeface="Times New Roman" panose="02020603050405020304" pitchFamily="18" charset="0"/>
            <a:cs typeface="Times New Roman" panose="02020603050405020304" pitchFamily="18" charset="0"/>
          </a:endParaRPr>
        </a:p>
      </dgm:t>
    </dgm:pt>
    <dgm:pt modelId="{74B8F231-F861-4A8E-B0B6-F716F95656A1}" type="sibTrans" cxnId="{D74661E4-E746-490B-A428-2B151EAAC59C}">
      <dgm:prSet/>
      <dgm:spPr/>
      <dgm:t>
        <a:bodyPr/>
        <a:lstStyle/>
        <a:p>
          <a:endParaRPr lang="lt-LT" sz="1200">
            <a:latin typeface="Times New Roman" panose="02020603050405020304" pitchFamily="18" charset="0"/>
            <a:cs typeface="Times New Roman" panose="02020603050405020304" pitchFamily="18" charset="0"/>
          </a:endParaRPr>
        </a:p>
      </dgm:t>
    </dgm:pt>
    <dgm:pt modelId="{A5A5E2FC-CC9B-46F1-88DA-9BB75622D305}">
      <dgm:prSet custT="1"/>
      <dgm:spPr>
        <a:gradFill rotWithShape="0">
          <a:gsLst>
            <a:gs pos="0">
              <a:schemeClr val="accent1"/>
            </a:gs>
            <a:gs pos="100000">
              <a:schemeClr val="bg2">
                <a:lumMod val="75000"/>
              </a:schemeClr>
            </a:gs>
          </a:gsLst>
          <a:lin ang="5400000" scaled="0"/>
        </a:gradFill>
      </dgm:spPr>
      <dgm:t>
        <a:bodyPr/>
        <a:lstStyle/>
        <a:p>
          <a:r>
            <a:rPr lang="lt-LT" sz="1200" dirty="0">
              <a:solidFill>
                <a:schemeClr val="tx1"/>
              </a:solidFill>
              <a:latin typeface="Times New Roman" panose="02020603050405020304" pitchFamily="18" charset="0"/>
              <a:cs typeface="Times New Roman" panose="02020603050405020304" pitchFamily="18" charset="0"/>
            </a:rPr>
            <a:t>2018 m. valstybės įmonė pertvarkyta į Savivaldybės įmonę „Visagino energija“</a:t>
          </a:r>
        </a:p>
      </dgm:t>
    </dgm:pt>
    <dgm:pt modelId="{1844DED8-3678-4536-83D7-050CE57863CF}" type="parTrans" cxnId="{FCF14B15-7F69-4498-B039-8BF83A8D4E4C}">
      <dgm:prSet/>
      <dgm:spPr/>
      <dgm:t>
        <a:bodyPr/>
        <a:lstStyle/>
        <a:p>
          <a:endParaRPr lang="lt-LT" sz="1200">
            <a:latin typeface="Times New Roman" panose="02020603050405020304" pitchFamily="18" charset="0"/>
            <a:cs typeface="Times New Roman" panose="02020603050405020304" pitchFamily="18" charset="0"/>
          </a:endParaRPr>
        </a:p>
      </dgm:t>
    </dgm:pt>
    <dgm:pt modelId="{3882D05F-49D7-453E-B8B3-9F7EAC7DC08F}" type="sibTrans" cxnId="{FCF14B15-7F69-4498-B039-8BF83A8D4E4C}">
      <dgm:prSet/>
      <dgm:spPr/>
      <dgm:t>
        <a:bodyPr/>
        <a:lstStyle/>
        <a:p>
          <a:endParaRPr lang="lt-LT" sz="1200">
            <a:latin typeface="Times New Roman" panose="02020603050405020304" pitchFamily="18" charset="0"/>
            <a:cs typeface="Times New Roman" panose="02020603050405020304" pitchFamily="18" charset="0"/>
          </a:endParaRPr>
        </a:p>
      </dgm:t>
    </dgm:pt>
    <dgm:pt modelId="{8103449C-DD68-40A1-864A-4FB2CA3CBC8C}">
      <dgm:prSet custT="1"/>
      <dgm:spPr>
        <a:gradFill rotWithShape="0">
          <a:gsLst>
            <a:gs pos="0">
              <a:schemeClr val="accent1"/>
            </a:gs>
            <a:gs pos="100000">
              <a:schemeClr val="bg2">
                <a:lumMod val="75000"/>
              </a:schemeClr>
            </a:gs>
          </a:gsLst>
          <a:lin ang="5400000" scaled="0"/>
        </a:gradFill>
      </dgm:spPr>
      <dgm:t>
        <a:bodyPr/>
        <a:lstStyle/>
        <a:p>
          <a:r>
            <a:rPr lang="lt-LT" sz="1200" dirty="0">
              <a:solidFill>
                <a:schemeClr val="tx1"/>
              </a:solidFill>
              <a:latin typeface="Times New Roman" panose="02020603050405020304" pitchFamily="18" charset="0"/>
              <a:cs typeface="Times New Roman" panose="02020603050405020304" pitchFamily="18" charset="0"/>
            </a:rPr>
            <a:t>2019 m. savivaldybės įmonė pertvarkyta į uždarąją akcinę bendrovę „Visagino energija“</a:t>
          </a:r>
        </a:p>
      </dgm:t>
    </dgm:pt>
    <dgm:pt modelId="{41209C26-5277-4693-9362-84194A64918E}" type="parTrans" cxnId="{83EDA33F-55D6-4510-B5DA-B2B6BA1829E9}">
      <dgm:prSet/>
      <dgm:spPr/>
      <dgm:t>
        <a:bodyPr/>
        <a:lstStyle/>
        <a:p>
          <a:endParaRPr lang="lt-LT" sz="1200">
            <a:latin typeface="Times New Roman" panose="02020603050405020304" pitchFamily="18" charset="0"/>
            <a:cs typeface="Times New Roman" panose="02020603050405020304" pitchFamily="18" charset="0"/>
          </a:endParaRPr>
        </a:p>
      </dgm:t>
    </dgm:pt>
    <dgm:pt modelId="{1BD2E020-93A8-494E-8AE5-8113B5CC6F2B}" type="sibTrans" cxnId="{83EDA33F-55D6-4510-B5DA-B2B6BA1829E9}">
      <dgm:prSet/>
      <dgm:spPr/>
      <dgm:t>
        <a:bodyPr/>
        <a:lstStyle/>
        <a:p>
          <a:endParaRPr lang="lt-LT" sz="1200">
            <a:latin typeface="Times New Roman" panose="02020603050405020304" pitchFamily="18" charset="0"/>
            <a:cs typeface="Times New Roman" panose="02020603050405020304" pitchFamily="18" charset="0"/>
          </a:endParaRPr>
        </a:p>
      </dgm:t>
    </dgm:pt>
    <dgm:pt modelId="{88258D25-98CD-4870-A4EC-6D98E20B8E67}" type="pres">
      <dgm:prSet presAssocID="{F7B4AB28-F3BE-4F94-A9E8-8DD7F4061149}" presName="Name0" presStyleCnt="0">
        <dgm:presLayoutVars>
          <dgm:dir/>
          <dgm:animLvl val="lvl"/>
          <dgm:resizeHandles val="exact"/>
        </dgm:presLayoutVars>
      </dgm:prSet>
      <dgm:spPr/>
    </dgm:pt>
    <dgm:pt modelId="{259640A6-91CF-4217-B1A3-BAEE9C9789B1}" type="pres">
      <dgm:prSet presAssocID="{A19B239B-EC73-4CB1-84F1-4C5005E74B0C}" presName="parTxOnly" presStyleLbl="node1" presStyleIdx="0" presStyleCnt="3">
        <dgm:presLayoutVars>
          <dgm:chMax val="0"/>
          <dgm:chPref val="0"/>
          <dgm:bulletEnabled val="1"/>
        </dgm:presLayoutVars>
      </dgm:prSet>
      <dgm:spPr/>
      <dgm:t>
        <a:bodyPr/>
        <a:lstStyle/>
        <a:p>
          <a:endParaRPr lang="lt-LT"/>
        </a:p>
      </dgm:t>
    </dgm:pt>
    <dgm:pt modelId="{5CDB6B42-7B43-4D93-8E38-D33D40257729}" type="pres">
      <dgm:prSet presAssocID="{74B8F231-F861-4A8E-B0B6-F716F95656A1}" presName="parTxOnlySpace" presStyleCnt="0"/>
      <dgm:spPr/>
    </dgm:pt>
    <dgm:pt modelId="{CD4ABABB-6E14-4D06-93FD-51C9682BF633}" type="pres">
      <dgm:prSet presAssocID="{A5A5E2FC-CC9B-46F1-88DA-9BB75622D305}" presName="parTxOnly" presStyleLbl="node1" presStyleIdx="1" presStyleCnt="3">
        <dgm:presLayoutVars>
          <dgm:chMax val="0"/>
          <dgm:chPref val="0"/>
          <dgm:bulletEnabled val="1"/>
        </dgm:presLayoutVars>
      </dgm:prSet>
      <dgm:spPr/>
      <dgm:t>
        <a:bodyPr/>
        <a:lstStyle/>
        <a:p>
          <a:endParaRPr lang="lt-LT"/>
        </a:p>
      </dgm:t>
    </dgm:pt>
    <dgm:pt modelId="{07D51491-972E-4BF3-B7A8-493FA4D2982E}" type="pres">
      <dgm:prSet presAssocID="{3882D05F-49D7-453E-B8B3-9F7EAC7DC08F}" presName="parTxOnlySpace" presStyleCnt="0"/>
      <dgm:spPr/>
    </dgm:pt>
    <dgm:pt modelId="{D5E6867C-CB20-4872-B7E8-DDF9D5D19A30}" type="pres">
      <dgm:prSet presAssocID="{8103449C-DD68-40A1-864A-4FB2CA3CBC8C}" presName="parTxOnly" presStyleLbl="node1" presStyleIdx="2" presStyleCnt="3">
        <dgm:presLayoutVars>
          <dgm:chMax val="0"/>
          <dgm:chPref val="0"/>
          <dgm:bulletEnabled val="1"/>
        </dgm:presLayoutVars>
      </dgm:prSet>
      <dgm:spPr/>
      <dgm:t>
        <a:bodyPr/>
        <a:lstStyle/>
        <a:p>
          <a:endParaRPr lang="lt-LT"/>
        </a:p>
      </dgm:t>
    </dgm:pt>
  </dgm:ptLst>
  <dgm:cxnLst>
    <dgm:cxn modelId="{09EA190B-2FC0-4C3F-8A17-3FF99C0D3418}" type="presOf" srcId="{A5A5E2FC-CC9B-46F1-88DA-9BB75622D305}" destId="{CD4ABABB-6E14-4D06-93FD-51C9682BF633}" srcOrd="0" destOrd="0" presId="urn:microsoft.com/office/officeart/2005/8/layout/chevron1"/>
    <dgm:cxn modelId="{839230F3-BA87-4E8F-B1A1-043A036ED92C}" type="presOf" srcId="{F7B4AB28-F3BE-4F94-A9E8-8DD7F4061149}" destId="{88258D25-98CD-4870-A4EC-6D98E20B8E67}" srcOrd="0" destOrd="0" presId="urn:microsoft.com/office/officeart/2005/8/layout/chevron1"/>
    <dgm:cxn modelId="{FCF14B15-7F69-4498-B039-8BF83A8D4E4C}" srcId="{F7B4AB28-F3BE-4F94-A9E8-8DD7F4061149}" destId="{A5A5E2FC-CC9B-46F1-88DA-9BB75622D305}" srcOrd="1" destOrd="0" parTransId="{1844DED8-3678-4536-83D7-050CE57863CF}" sibTransId="{3882D05F-49D7-453E-B8B3-9F7EAC7DC08F}"/>
    <dgm:cxn modelId="{83EDA33F-55D6-4510-B5DA-B2B6BA1829E9}" srcId="{F7B4AB28-F3BE-4F94-A9E8-8DD7F4061149}" destId="{8103449C-DD68-40A1-864A-4FB2CA3CBC8C}" srcOrd="2" destOrd="0" parTransId="{41209C26-5277-4693-9362-84194A64918E}" sibTransId="{1BD2E020-93A8-494E-8AE5-8113B5CC6F2B}"/>
    <dgm:cxn modelId="{D74661E4-E746-490B-A428-2B151EAAC59C}" srcId="{F7B4AB28-F3BE-4F94-A9E8-8DD7F4061149}" destId="{A19B239B-EC73-4CB1-84F1-4C5005E74B0C}" srcOrd="0" destOrd="0" parTransId="{A4C8840B-1907-40F5-BEF6-1E5C9C99A989}" sibTransId="{74B8F231-F861-4A8E-B0B6-F716F95656A1}"/>
    <dgm:cxn modelId="{08EF2F80-04BC-4A01-8F6B-897B9E21BA91}" type="presOf" srcId="{8103449C-DD68-40A1-864A-4FB2CA3CBC8C}" destId="{D5E6867C-CB20-4872-B7E8-DDF9D5D19A30}" srcOrd="0" destOrd="0" presId="urn:microsoft.com/office/officeart/2005/8/layout/chevron1"/>
    <dgm:cxn modelId="{0912EF63-FE08-4430-B4A4-E1F34183C02B}" type="presOf" srcId="{A19B239B-EC73-4CB1-84F1-4C5005E74B0C}" destId="{259640A6-91CF-4217-B1A3-BAEE9C9789B1}" srcOrd="0" destOrd="0" presId="urn:microsoft.com/office/officeart/2005/8/layout/chevron1"/>
    <dgm:cxn modelId="{F1B58DB6-B377-439A-B70E-00CECA52CEC9}" type="presParOf" srcId="{88258D25-98CD-4870-A4EC-6D98E20B8E67}" destId="{259640A6-91CF-4217-B1A3-BAEE9C9789B1}" srcOrd="0" destOrd="0" presId="urn:microsoft.com/office/officeart/2005/8/layout/chevron1"/>
    <dgm:cxn modelId="{63DE9291-C164-4420-B504-E857ED5105B3}" type="presParOf" srcId="{88258D25-98CD-4870-A4EC-6D98E20B8E67}" destId="{5CDB6B42-7B43-4D93-8E38-D33D40257729}" srcOrd="1" destOrd="0" presId="urn:microsoft.com/office/officeart/2005/8/layout/chevron1"/>
    <dgm:cxn modelId="{E7683913-191A-4D94-9629-42D4FDC2619B}" type="presParOf" srcId="{88258D25-98CD-4870-A4EC-6D98E20B8E67}" destId="{CD4ABABB-6E14-4D06-93FD-51C9682BF633}" srcOrd="2" destOrd="0" presId="urn:microsoft.com/office/officeart/2005/8/layout/chevron1"/>
    <dgm:cxn modelId="{CAF83FBF-D9A7-43FB-83FF-E8A8763E09D1}" type="presParOf" srcId="{88258D25-98CD-4870-A4EC-6D98E20B8E67}" destId="{07D51491-972E-4BF3-B7A8-493FA4D2982E}" srcOrd="3" destOrd="0" presId="urn:microsoft.com/office/officeart/2005/8/layout/chevron1"/>
    <dgm:cxn modelId="{7482F837-3A39-4068-9F7C-67BA487337F9}" type="presParOf" srcId="{88258D25-98CD-4870-A4EC-6D98E20B8E67}" destId="{D5E6867C-CB20-4872-B7E8-DDF9D5D19A3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FA69A-923D-417E-B447-B06F5669A4E7}" type="doc">
      <dgm:prSet loTypeId="urn:microsoft.com/office/officeart/2005/8/layout/lProcess1" loCatId="process" qsTypeId="urn:microsoft.com/office/officeart/2005/8/quickstyle/3d3" qsCatId="3D" csTypeId="urn:microsoft.com/office/officeart/2005/8/colors/colorful5" csCatId="colorful" phldr="1"/>
      <dgm:spPr/>
      <dgm:t>
        <a:bodyPr/>
        <a:lstStyle/>
        <a:p>
          <a:endParaRPr lang="lt-LT"/>
        </a:p>
      </dgm:t>
    </dgm:pt>
    <dgm:pt modelId="{370D9628-6015-4D93-A409-120F74E93792}">
      <dgm:prSet phldrT="[Tekstas]" custT="1"/>
      <dgm:spPr>
        <a:gradFill rotWithShape="0">
          <a:gsLst>
            <a:gs pos="91700">
              <a:srgbClr val="FFC000"/>
            </a:gs>
            <a:gs pos="0">
              <a:srgbClr val="FF6600"/>
            </a:gs>
            <a:gs pos="100000">
              <a:schemeClr val="accent1">
                <a:shade val="50000"/>
                <a:hueOff val="325498"/>
                <a:satOff val="-39388"/>
                <a:lumOff val="29612"/>
                <a:alphaOff val="0"/>
                <a:tint val="84000"/>
                <a:satMod val="160000"/>
              </a:schemeClr>
            </a:gs>
          </a:gsLst>
          <a:lin ang="5400000" scaled="0"/>
        </a:gradFill>
        <a:effectLst>
          <a:softEdge rad="317500"/>
        </a:effectLst>
      </dgm:spPr>
      <dgm:t>
        <a:bodyPr/>
        <a:lstStyle/>
        <a:p>
          <a:r>
            <a:rPr lang="lt-LT" sz="1100" b="1" dirty="0">
              <a:solidFill>
                <a:schemeClr val="tx1"/>
              </a:solidFill>
              <a:latin typeface="Times New Roman" panose="02020603050405020304" pitchFamily="18" charset="0"/>
              <a:cs typeface="Times New Roman" panose="02020603050405020304" pitchFamily="18" charset="0"/>
            </a:rPr>
            <a:t>   Energetikos veikla</a:t>
          </a:r>
        </a:p>
        <a:p>
          <a:r>
            <a:rPr lang="lt-LT" sz="1100" b="0" dirty="0">
              <a:solidFill>
                <a:schemeClr val="tx1"/>
              </a:solidFill>
              <a:latin typeface="Times New Roman" panose="02020603050405020304" pitchFamily="18" charset="0"/>
              <a:cs typeface="Times New Roman" panose="02020603050405020304" pitchFamily="18" charset="0"/>
            </a:rPr>
            <a:t>2004-01-22 VERT išduota licencija Nr. L4-ŠT-15</a:t>
          </a:r>
        </a:p>
      </dgm:t>
    </dgm:pt>
    <dgm:pt modelId="{5BB65ECA-7AA4-41EE-B21F-C736D0C5EE19}" type="parTrans" cxnId="{5C1B4DE3-A5AC-4812-ACF6-31A45260E729}">
      <dgm:prSet/>
      <dgm:spPr/>
      <dgm:t>
        <a:bodyPr/>
        <a:lstStyle/>
        <a:p>
          <a:endParaRPr lang="lt-LT" sz="1100">
            <a:latin typeface="Times New Roman" panose="02020603050405020304" pitchFamily="18" charset="0"/>
            <a:cs typeface="Times New Roman" panose="02020603050405020304" pitchFamily="18" charset="0"/>
          </a:endParaRPr>
        </a:p>
      </dgm:t>
    </dgm:pt>
    <dgm:pt modelId="{B109DF5D-0AAE-4412-89E3-6B9DE1B02009}" type="sibTrans" cxnId="{5C1B4DE3-A5AC-4812-ACF6-31A45260E729}">
      <dgm:prSet/>
      <dgm:spPr/>
      <dgm:t>
        <a:bodyPr/>
        <a:lstStyle/>
        <a:p>
          <a:endParaRPr lang="lt-LT" sz="1100">
            <a:latin typeface="Times New Roman" panose="02020603050405020304" pitchFamily="18" charset="0"/>
            <a:cs typeface="Times New Roman" panose="02020603050405020304" pitchFamily="18" charset="0"/>
          </a:endParaRPr>
        </a:p>
      </dgm:t>
    </dgm:pt>
    <dgm:pt modelId="{6284846E-287A-4236-8BA2-B65BE71B7903}">
      <dgm:prSet phldrT="[Tekstas]" custT="1"/>
      <dgm:spPr>
        <a:gradFill rotWithShape="0">
          <a:gsLst>
            <a:gs pos="0">
              <a:srgbClr val="FFFF99"/>
            </a:gs>
            <a:gs pos="100000">
              <a:srgbClr val="FFFFCC"/>
            </a:gs>
          </a:gsLst>
          <a:lin ang="5400000" scaled="0"/>
        </a:gradFill>
      </dgm:spPr>
      <dgm:t>
        <a:bodyPr anchor="ctr"/>
        <a:lstStyle/>
        <a:p>
          <a:r>
            <a:rPr lang="lt-LT" sz="1100" b="0" dirty="0">
              <a:solidFill>
                <a:schemeClr val="tx1"/>
              </a:solidFill>
              <a:latin typeface="Times New Roman" panose="02020603050405020304" pitchFamily="18" charset="0"/>
              <a:cs typeface="Times New Roman" panose="02020603050405020304" pitchFamily="18" charset="0"/>
            </a:rPr>
            <a:t>3 dujiniai katilai „KVGM 50“ po 58 MW</a:t>
          </a:r>
        </a:p>
        <a:p>
          <a:pPr>
            <a:buNone/>
          </a:pPr>
          <a:r>
            <a:rPr lang="lt-LT" sz="1100" b="0" dirty="0">
              <a:solidFill>
                <a:schemeClr val="tx1"/>
              </a:solidFill>
              <a:latin typeface="Times New Roman" panose="02020603050405020304" pitchFamily="18" charset="0"/>
              <a:cs typeface="Times New Roman" panose="02020603050405020304" pitchFamily="18" charset="0"/>
            </a:rPr>
            <a:t>7 dujiniai katilai „LOOS UT-HZ 35000x18“ po 27,7 MW</a:t>
          </a:r>
        </a:p>
        <a:p>
          <a:pPr>
            <a:buNone/>
          </a:pPr>
          <a:r>
            <a:rPr lang="lt-LT" sz="1100" b="0" dirty="0">
              <a:solidFill>
                <a:schemeClr val="tx1"/>
              </a:solidFill>
              <a:latin typeface="Times New Roman" panose="02020603050405020304" pitchFamily="18" charset="0"/>
              <a:cs typeface="Times New Roman" panose="02020603050405020304" pitchFamily="18" charset="0"/>
            </a:rPr>
            <a:t>2 biokuro katilai po 8 MW su 5 MW </a:t>
          </a:r>
          <a:r>
            <a:rPr lang="lt-LT" sz="1100" b="0" dirty="0" err="1">
              <a:solidFill>
                <a:schemeClr val="tx1"/>
              </a:solidFill>
              <a:latin typeface="Times New Roman" panose="02020603050405020304" pitchFamily="18" charset="0"/>
              <a:cs typeface="Times New Roman" panose="02020603050405020304" pitchFamily="18" charset="0"/>
            </a:rPr>
            <a:t>ekonomaizeriu</a:t>
          </a:r>
          <a:endParaRPr lang="lt-LT" sz="1100" b="0" dirty="0">
            <a:solidFill>
              <a:schemeClr val="tx1"/>
            </a:solidFill>
            <a:latin typeface="Times New Roman" panose="02020603050405020304" pitchFamily="18" charset="0"/>
            <a:cs typeface="Times New Roman" panose="02020603050405020304" pitchFamily="18" charset="0"/>
          </a:endParaRPr>
        </a:p>
        <a:p>
          <a:pPr>
            <a:buNone/>
          </a:pPr>
          <a:r>
            <a:rPr lang="lt-LT" sz="1100" b="0" dirty="0">
              <a:solidFill>
                <a:schemeClr val="tx1"/>
              </a:solidFill>
              <a:latin typeface="Times New Roman" panose="02020603050405020304" pitchFamily="18" charset="0"/>
              <a:cs typeface="Times New Roman" panose="02020603050405020304" pitchFamily="18" charset="0"/>
            </a:rPr>
            <a:t>Šilumos katilų instaliuota galia 388,9 MW</a:t>
          </a:r>
        </a:p>
        <a:p>
          <a:pPr>
            <a:buNone/>
          </a:pPr>
          <a:r>
            <a:rPr lang="lt-LT" sz="1100" b="0" dirty="0">
              <a:solidFill>
                <a:schemeClr val="tx1"/>
              </a:solidFill>
              <a:latin typeface="Times New Roman" panose="02020603050405020304" pitchFamily="18" charset="0"/>
              <a:cs typeface="Times New Roman" panose="02020603050405020304" pitchFamily="18" charset="0"/>
            </a:rPr>
            <a:t>Šilumos katilų nominali galia 214,2 MW</a:t>
          </a:r>
        </a:p>
        <a:p>
          <a:pPr>
            <a:buNone/>
          </a:pPr>
          <a:r>
            <a:rPr lang="lt-LT" sz="1100" b="0" dirty="0">
              <a:solidFill>
                <a:schemeClr val="tx1"/>
              </a:solidFill>
              <a:latin typeface="Times New Roman" panose="02020603050405020304" pitchFamily="18" charset="0"/>
              <a:cs typeface="Times New Roman" panose="02020603050405020304" pitchFamily="18" charset="0"/>
            </a:rPr>
            <a:t>Šilumos trasų ilgis - 52,641 km (2DN) (iš jų Visagino mieste – 39,400 km)</a:t>
          </a:r>
        </a:p>
        <a:p>
          <a:pPr>
            <a:buNone/>
          </a:pPr>
          <a:r>
            <a:rPr lang="lt-LT" sz="1100" b="0" dirty="0">
              <a:solidFill>
                <a:schemeClr val="tx1"/>
              </a:solidFill>
              <a:latin typeface="Times New Roman" panose="02020603050405020304" pitchFamily="18" charset="0"/>
              <a:cs typeface="Times New Roman" panose="02020603050405020304" pitchFamily="18" charset="0"/>
            </a:rPr>
            <a:t>Bendrovė tiekia šilumą </a:t>
          </a:r>
          <a:r>
            <a:rPr lang="lt-LT" sz="1100" b="0" u="sng" dirty="0">
              <a:solidFill>
                <a:schemeClr val="tx1"/>
              </a:solidFill>
              <a:latin typeface="Times New Roman" panose="02020603050405020304" pitchFamily="18" charset="0"/>
              <a:cs typeface="Times New Roman" panose="02020603050405020304" pitchFamily="18" charset="0"/>
            </a:rPr>
            <a:t>11 515 objektams</a:t>
          </a:r>
        </a:p>
        <a:p>
          <a:r>
            <a:rPr lang="lt-LT" sz="1100" b="0" u="none" dirty="0">
              <a:solidFill>
                <a:schemeClr val="tx1"/>
              </a:solidFill>
              <a:latin typeface="Times New Roman" panose="02020603050405020304" pitchFamily="18" charset="0"/>
              <a:cs typeface="Times New Roman" panose="02020603050405020304" pitchFamily="18" charset="0"/>
            </a:rPr>
            <a:t>(iš jų 11 358 – butai bei negyvenamosios paskirties patalpos daugiabučiuose namuose,	</a:t>
          </a:r>
          <a:br>
            <a:rPr lang="lt-LT" sz="1100" b="0" u="none" dirty="0">
              <a:solidFill>
                <a:schemeClr val="tx1"/>
              </a:solidFill>
              <a:latin typeface="Times New Roman" panose="02020603050405020304" pitchFamily="18" charset="0"/>
              <a:cs typeface="Times New Roman" panose="02020603050405020304" pitchFamily="18" charset="0"/>
            </a:rPr>
          </a:br>
          <a:r>
            <a:rPr lang="lt-LT" sz="1100" b="0" u="none" dirty="0">
              <a:solidFill>
                <a:schemeClr val="tx1"/>
              </a:solidFill>
              <a:latin typeface="Times New Roman" panose="02020603050405020304" pitchFamily="18" charset="0"/>
              <a:cs typeface="Times New Roman" panose="02020603050405020304" pitchFamily="18" charset="0"/>
            </a:rPr>
            <a:t>1 – gyvenamosios paskirties pastatas, 15</a:t>
          </a:r>
          <a:r>
            <a:rPr lang="en-US" sz="1100" b="0" u="none" dirty="0">
              <a:solidFill>
                <a:schemeClr val="tx1"/>
              </a:solidFill>
              <a:latin typeface="Times New Roman" panose="02020603050405020304" pitchFamily="18" charset="0"/>
              <a:cs typeface="Times New Roman" panose="02020603050405020304" pitchFamily="18" charset="0"/>
            </a:rPr>
            <a:t>4</a:t>
          </a:r>
          <a:r>
            <a:rPr lang="lt-LT" sz="1100" b="0" u="none" dirty="0">
              <a:solidFill>
                <a:schemeClr val="tx1"/>
              </a:solidFill>
              <a:latin typeface="Times New Roman" panose="02020603050405020304" pitchFamily="18" charset="0"/>
              <a:cs typeface="Times New Roman" panose="02020603050405020304" pitchFamily="18" charset="0"/>
            </a:rPr>
            <a:t> – negyvenamosios paskirties pastatai)</a:t>
          </a:r>
          <a:endParaRPr lang="lt-LT" sz="1100" u="none" dirty="0">
            <a:solidFill>
              <a:schemeClr val="tx1"/>
            </a:solidFill>
            <a:latin typeface="Times New Roman" panose="02020603050405020304" pitchFamily="18" charset="0"/>
            <a:cs typeface="Times New Roman" panose="02020603050405020304" pitchFamily="18" charset="0"/>
          </a:endParaRPr>
        </a:p>
      </dgm:t>
    </dgm:pt>
    <dgm:pt modelId="{8B797796-89FF-4119-8371-05219CCE73E2}" type="parTrans" cxnId="{A7B00B8F-7414-4BED-99DA-F9DD98F13263}">
      <dgm:prSet/>
      <dgm:spPr/>
      <dgm:t>
        <a:bodyPr/>
        <a:lstStyle/>
        <a:p>
          <a:endParaRPr lang="lt-LT" sz="1100">
            <a:latin typeface="Times New Roman" panose="02020603050405020304" pitchFamily="18" charset="0"/>
            <a:cs typeface="Times New Roman" panose="02020603050405020304" pitchFamily="18" charset="0"/>
          </a:endParaRPr>
        </a:p>
      </dgm:t>
    </dgm:pt>
    <dgm:pt modelId="{B52874E1-71B1-449B-BE71-06EB83320EA9}" type="sibTrans" cxnId="{A7B00B8F-7414-4BED-99DA-F9DD98F13263}">
      <dgm:prSet/>
      <dgm:spPr/>
      <dgm:t>
        <a:bodyPr/>
        <a:lstStyle/>
        <a:p>
          <a:endParaRPr lang="lt-LT" sz="1100">
            <a:latin typeface="Times New Roman" panose="02020603050405020304" pitchFamily="18" charset="0"/>
            <a:cs typeface="Times New Roman" panose="02020603050405020304" pitchFamily="18" charset="0"/>
          </a:endParaRPr>
        </a:p>
      </dgm:t>
    </dgm:pt>
    <dgm:pt modelId="{3748B26C-C8C5-4C44-899F-7CD821C4BDBA}">
      <dgm:prSet phldrT="[Tekstas]" custT="1"/>
      <dgm:spPr>
        <a:gradFill rotWithShape="0">
          <a:gsLst>
            <a:gs pos="0">
              <a:srgbClr val="0000FF"/>
            </a:gs>
            <a:gs pos="100000">
              <a:srgbClr val="66CCFF"/>
            </a:gs>
          </a:gsLst>
          <a:lin ang="5400000" scaled="0"/>
        </a:gradFill>
      </dgm:spPr>
      <dgm:t>
        <a:bodyPr/>
        <a:lstStyle/>
        <a:p>
          <a:r>
            <a:rPr lang="lt-LT" sz="1100" b="1" dirty="0">
              <a:solidFill>
                <a:schemeClr val="tx1"/>
              </a:solidFill>
              <a:latin typeface="Times New Roman" panose="02020603050405020304" pitchFamily="18" charset="0"/>
              <a:cs typeface="Times New Roman" panose="02020603050405020304" pitchFamily="18" charset="0"/>
            </a:rPr>
            <a:t>Geriamojo vandens tiekimo ir nuotekų tvarkymo veikla</a:t>
          </a:r>
        </a:p>
        <a:p>
          <a:r>
            <a:rPr lang="lt-LT" sz="1100" b="0" dirty="0">
              <a:solidFill>
                <a:schemeClr val="tx1"/>
              </a:solidFill>
              <a:latin typeface="Times New Roman" panose="02020603050405020304" pitchFamily="18" charset="0"/>
              <a:cs typeface="Times New Roman" panose="02020603050405020304" pitchFamily="18" charset="0"/>
            </a:rPr>
            <a:t>2015-04-03 VERT išduota  licencija Nr. L7-GVTNT-01</a:t>
          </a:r>
        </a:p>
        <a:p>
          <a:r>
            <a:rPr lang="lt-LT" sz="1100" dirty="0">
              <a:solidFill>
                <a:schemeClr val="tx1"/>
              </a:solidFill>
              <a:latin typeface="Times New Roman" panose="02020603050405020304" pitchFamily="18" charset="0"/>
              <a:cs typeface="Times New Roman" panose="02020603050405020304" pitchFamily="18" charset="0"/>
            </a:rPr>
            <a:t>Nacionalinio saugumo objektas</a:t>
          </a:r>
        </a:p>
      </dgm:t>
    </dgm:pt>
    <dgm:pt modelId="{28E73263-6381-43C4-9112-0D547AA06A46}" type="parTrans" cxnId="{5351736E-3F6D-47F4-942F-CD0933133822}">
      <dgm:prSet/>
      <dgm:spPr/>
      <dgm:t>
        <a:bodyPr/>
        <a:lstStyle/>
        <a:p>
          <a:endParaRPr lang="lt-LT" sz="1100">
            <a:latin typeface="Times New Roman" panose="02020603050405020304" pitchFamily="18" charset="0"/>
            <a:cs typeface="Times New Roman" panose="02020603050405020304" pitchFamily="18" charset="0"/>
          </a:endParaRPr>
        </a:p>
      </dgm:t>
    </dgm:pt>
    <dgm:pt modelId="{92AB4CC1-7718-4B88-BD48-8071543B0E5B}" type="sibTrans" cxnId="{5351736E-3F6D-47F4-942F-CD0933133822}">
      <dgm:prSet/>
      <dgm:spPr/>
      <dgm:t>
        <a:bodyPr/>
        <a:lstStyle/>
        <a:p>
          <a:endParaRPr lang="lt-LT" sz="1100">
            <a:latin typeface="Times New Roman" panose="02020603050405020304" pitchFamily="18" charset="0"/>
            <a:cs typeface="Times New Roman" panose="02020603050405020304" pitchFamily="18" charset="0"/>
          </a:endParaRPr>
        </a:p>
      </dgm:t>
    </dgm:pt>
    <dgm:pt modelId="{6F1503BF-FC19-4B7B-9F96-EF877476D527}">
      <dgm:prSet phldrT="[Tekstas]" custT="1"/>
      <dgm:spPr>
        <a:gradFill rotWithShape="0">
          <a:gsLst>
            <a:gs pos="0">
              <a:srgbClr val="99CCFF"/>
            </a:gs>
            <a:gs pos="100000">
              <a:srgbClr val="CCECFF"/>
            </a:gs>
          </a:gsLst>
          <a:lin ang="5400000" scaled="0"/>
        </a:gradFill>
      </dgm:spPr>
      <dgm:t>
        <a:bodyPr anchor="ctr"/>
        <a:lstStyle/>
        <a:p>
          <a:r>
            <a:rPr lang="lt-LT" sz="1100" dirty="0">
              <a:latin typeface="Times New Roman" panose="02020603050405020304" pitchFamily="18" charset="0"/>
              <a:cs typeface="Times New Roman" panose="02020603050405020304" pitchFamily="18" charset="0"/>
            </a:rPr>
            <a:t>Geriamojo vandens gavyba, gerinimas, tiekimas </a:t>
          </a:r>
        </a:p>
        <a:p>
          <a:r>
            <a:rPr lang="lt-LT" sz="1100" dirty="0">
              <a:latin typeface="Times New Roman" panose="02020603050405020304" pitchFamily="18" charset="0"/>
              <a:cs typeface="Times New Roman" panose="02020603050405020304" pitchFamily="18" charset="0"/>
            </a:rPr>
            <a:t>Nuotekų surinkimas, valymas ir dumblo tvarkymas  </a:t>
          </a:r>
        </a:p>
        <a:p>
          <a:r>
            <a:rPr lang="lt-LT" sz="1100" dirty="0">
              <a:latin typeface="Times New Roman" panose="02020603050405020304" pitchFamily="18" charset="0"/>
              <a:cs typeface="Times New Roman" panose="02020603050405020304" pitchFamily="18" charset="0"/>
            </a:rPr>
            <a:t>(toliau – </a:t>
          </a:r>
          <a:r>
            <a:rPr lang="lt-LT" sz="1100" dirty="0" err="1">
              <a:latin typeface="Times New Roman" panose="02020603050405020304" pitchFamily="18" charset="0"/>
              <a:cs typeface="Times New Roman" panose="02020603050405020304" pitchFamily="18" charset="0"/>
            </a:rPr>
            <a:t>Vandentvarkos</a:t>
          </a:r>
          <a:r>
            <a:rPr lang="lt-LT" sz="1100" dirty="0">
              <a:latin typeface="Times New Roman" panose="02020603050405020304" pitchFamily="18" charset="0"/>
              <a:cs typeface="Times New Roman" panose="02020603050405020304" pitchFamily="18" charset="0"/>
            </a:rPr>
            <a:t> veikla)</a:t>
          </a:r>
        </a:p>
      </dgm:t>
    </dgm:pt>
    <dgm:pt modelId="{E4D1A7CA-168B-4E90-A400-9F58A1F360E2}" type="parTrans" cxnId="{32423283-ED7A-4D53-82F8-F447D172AE4E}">
      <dgm:prSet/>
      <dgm:spPr/>
      <dgm:t>
        <a:bodyPr/>
        <a:lstStyle/>
        <a:p>
          <a:endParaRPr lang="lt-LT" sz="1100">
            <a:latin typeface="Times New Roman" panose="02020603050405020304" pitchFamily="18" charset="0"/>
            <a:cs typeface="Times New Roman" panose="02020603050405020304" pitchFamily="18" charset="0"/>
          </a:endParaRPr>
        </a:p>
      </dgm:t>
    </dgm:pt>
    <dgm:pt modelId="{493E3764-3986-495D-B127-A5D3F25683AF}" type="sibTrans" cxnId="{32423283-ED7A-4D53-82F8-F447D172AE4E}">
      <dgm:prSet/>
      <dgm:spPr/>
      <dgm:t>
        <a:bodyPr/>
        <a:lstStyle/>
        <a:p>
          <a:endParaRPr lang="lt-LT" sz="1100">
            <a:latin typeface="Times New Roman" panose="02020603050405020304" pitchFamily="18" charset="0"/>
            <a:cs typeface="Times New Roman" panose="02020603050405020304" pitchFamily="18" charset="0"/>
          </a:endParaRPr>
        </a:p>
      </dgm:t>
    </dgm:pt>
    <dgm:pt modelId="{B6D076F1-071A-4788-B2DA-0D7337E180E8}">
      <dgm:prSet phldrT="[Tekstas]" custT="1"/>
      <dgm:spPr>
        <a:gradFill rotWithShape="0">
          <a:gsLst>
            <a:gs pos="0">
              <a:srgbClr val="99CCFF"/>
            </a:gs>
            <a:gs pos="100000">
              <a:srgbClr val="CCECFF"/>
            </a:gs>
          </a:gsLst>
          <a:lin ang="5400000" scaled="0"/>
        </a:gradFill>
      </dgm:spPr>
      <dgm:t>
        <a:bodyPr anchor="ctr"/>
        <a:lstStyle/>
        <a:p>
          <a:r>
            <a:rPr lang="lt-LT" sz="1100" b="0" dirty="0">
              <a:solidFill>
                <a:schemeClr val="tx1"/>
              </a:solidFill>
              <a:latin typeface="Times New Roman" panose="02020603050405020304" pitchFamily="18" charset="0"/>
              <a:cs typeface="Times New Roman" panose="02020603050405020304" pitchFamily="18" charset="0"/>
            </a:rPr>
            <a:t>Arteziniai geriamojo vandens gręžiniai, 18 vnt. </a:t>
          </a:r>
        </a:p>
        <a:p>
          <a:r>
            <a:rPr lang="lt-LT" sz="1100" b="0" dirty="0">
              <a:solidFill>
                <a:schemeClr val="tx1"/>
              </a:solidFill>
              <a:latin typeface="Times New Roman" panose="02020603050405020304" pitchFamily="18" charset="0"/>
              <a:cs typeface="Times New Roman" panose="02020603050405020304" pitchFamily="18" charset="0"/>
            </a:rPr>
            <a:t>(7 - eksploatuojami, 3 - kontroliniai, 8 - užkonservuoti)</a:t>
          </a:r>
        </a:p>
        <a:p>
          <a:r>
            <a:rPr lang="lt-LT" sz="1100" b="0" dirty="0">
              <a:solidFill>
                <a:schemeClr val="tx1"/>
              </a:solidFill>
              <a:latin typeface="Times New Roman" panose="02020603050405020304" pitchFamily="18" charset="0"/>
              <a:cs typeface="Times New Roman" panose="02020603050405020304" pitchFamily="18" charset="0"/>
            </a:rPr>
            <a:t>6 nuotekų surinkimo siurblinės</a:t>
          </a:r>
        </a:p>
        <a:p>
          <a:r>
            <a:rPr lang="lt-LT" sz="1100" b="0" dirty="0">
              <a:solidFill>
                <a:schemeClr val="tx1"/>
              </a:solidFill>
              <a:latin typeface="Times New Roman" panose="02020603050405020304" pitchFamily="18" charset="0"/>
              <a:cs typeface="Times New Roman" panose="02020603050405020304" pitchFamily="18" charset="0"/>
            </a:rPr>
            <a:t>Dumblo apdorojimo įrenginiai </a:t>
          </a:r>
        </a:p>
        <a:p>
          <a:r>
            <a:rPr lang="lt-LT" sz="1100" b="0" dirty="0">
              <a:solidFill>
                <a:schemeClr val="tx1"/>
              </a:solidFill>
              <a:latin typeface="Times New Roman" panose="02020603050405020304" pitchFamily="18" charset="0"/>
              <a:cs typeface="Times New Roman" panose="02020603050405020304" pitchFamily="18" charset="0"/>
            </a:rPr>
            <a:t>Vandentiekio tinklų ilgis – 79,122 km (iš jų Visagino mieste - 39,968 km)</a:t>
          </a:r>
        </a:p>
        <a:p>
          <a:r>
            <a:rPr lang="lt-LT" sz="1100" b="0" dirty="0">
              <a:solidFill>
                <a:schemeClr val="tx1"/>
              </a:solidFill>
              <a:latin typeface="Times New Roman" panose="02020603050405020304" pitchFamily="18" charset="0"/>
              <a:cs typeface="Times New Roman" panose="02020603050405020304" pitchFamily="18" charset="0"/>
            </a:rPr>
            <a:t>Nuotekų surinkimo tinklų ilgis - 69,886 km (iš jų Visagino mieste – 41,548 km)</a:t>
          </a:r>
        </a:p>
        <a:p>
          <a:r>
            <a:rPr lang="lt-LT" sz="1100" b="0" dirty="0">
              <a:solidFill>
                <a:schemeClr val="tx1"/>
              </a:solidFill>
              <a:latin typeface="Times New Roman" panose="02020603050405020304" pitchFamily="18" charset="0"/>
              <a:cs typeface="Times New Roman" panose="02020603050405020304" pitchFamily="18" charset="0"/>
            </a:rPr>
            <a:t>Bendrovė tiekia geriamąjį vandenį </a:t>
          </a:r>
          <a:r>
            <a:rPr lang="lt-LT" sz="1100" b="0" u="sng" dirty="0">
              <a:solidFill>
                <a:schemeClr val="tx1"/>
              </a:solidFill>
              <a:latin typeface="Times New Roman" panose="02020603050405020304" pitchFamily="18" charset="0"/>
              <a:cs typeface="Times New Roman" panose="02020603050405020304" pitchFamily="18" charset="0"/>
            </a:rPr>
            <a:t>11 586  objektams</a:t>
          </a:r>
        </a:p>
        <a:p>
          <a:r>
            <a:rPr lang="lt-LT" sz="1100" b="0" u="none" dirty="0">
              <a:solidFill>
                <a:schemeClr val="tx1"/>
              </a:solidFill>
              <a:latin typeface="Times New Roman" panose="02020603050405020304" pitchFamily="18" charset="0"/>
              <a:cs typeface="Times New Roman" panose="02020603050405020304" pitchFamily="18" charset="0"/>
            </a:rPr>
            <a:t>(iš jų 11 358 – butai bei negyvenamosios paskirties patalpos daugiabučiuose namuose,	</a:t>
          </a:r>
          <a:br>
            <a:rPr lang="lt-LT" sz="1100" b="0" u="none" dirty="0">
              <a:solidFill>
                <a:schemeClr val="tx1"/>
              </a:solidFill>
              <a:latin typeface="Times New Roman" panose="02020603050405020304" pitchFamily="18" charset="0"/>
              <a:cs typeface="Times New Roman" panose="02020603050405020304" pitchFamily="18" charset="0"/>
            </a:rPr>
          </a:br>
          <a:r>
            <a:rPr lang="lt-LT" sz="1100" b="0" u="none" dirty="0">
              <a:solidFill>
                <a:schemeClr val="tx1"/>
              </a:solidFill>
              <a:latin typeface="Times New Roman" panose="02020603050405020304" pitchFamily="18" charset="0"/>
              <a:cs typeface="Times New Roman" panose="02020603050405020304" pitchFamily="18" charset="0"/>
            </a:rPr>
            <a:t>1 – gyvenamosios paskirties pastatas, 22</a:t>
          </a:r>
          <a:r>
            <a:rPr lang="en-US" sz="1100" b="0" u="none" dirty="0">
              <a:solidFill>
                <a:schemeClr val="tx1"/>
              </a:solidFill>
              <a:latin typeface="Times New Roman" panose="02020603050405020304" pitchFamily="18" charset="0"/>
              <a:cs typeface="Times New Roman" panose="02020603050405020304" pitchFamily="18" charset="0"/>
            </a:rPr>
            <a:t>6</a:t>
          </a:r>
          <a:r>
            <a:rPr lang="lt-LT" sz="1100" b="0" u="none" dirty="0">
              <a:solidFill>
                <a:schemeClr val="tx1"/>
              </a:solidFill>
              <a:latin typeface="Times New Roman" panose="02020603050405020304" pitchFamily="18" charset="0"/>
              <a:cs typeface="Times New Roman" panose="02020603050405020304" pitchFamily="18" charset="0"/>
            </a:rPr>
            <a:t> – negyvenamosios paskirties pastatai)</a:t>
          </a:r>
          <a:endParaRPr lang="lt-LT" sz="1100" u="none" dirty="0">
            <a:solidFill>
              <a:schemeClr val="tx1"/>
            </a:solidFill>
            <a:latin typeface="Times New Roman" panose="02020603050405020304" pitchFamily="18" charset="0"/>
            <a:cs typeface="Times New Roman" panose="02020603050405020304" pitchFamily="18" charset="0"/>
          </a:endParaRPr>
        </a:p>
      </dgm:t>
    </dgm:pt>
    <dgm:pt modelId="{DAC369F4-0291-48DB-A9B5-CFBC6ADA04F0}" type="parTrans" cxnId="{699B1226-0523-49E7-A323-13B235775573}">
      <dgm:prSet/>
      <dgm:spPr/>
      <dgm:t>
        <a:bodyPr/>
        <a:lstStyle/>
        <a:p>
          <a:endParaRPr lang="lt-LT" sz="1100">
            <a:latin typeface="Times New Roman" panose="02020603050405020304" pitchFamily="18" charset="0"/>
            <a:cs typeface="Times New Roman" panose="02020603050405020304" pitchFamily="18" charset="0"/>
          </a:endParaRPr>
        </a:p>
      </dgm:t>
    </dgm:pt>
    <dgm:pt modelId="{151D1D7E-19E5-4ADE-A477-198B35A91644}" type="sibTrans" cxnId="{699B1226-0523-49E7-A323-13B235775573}">
      <dgm:prSet/>
      <dgm:spPr/>
      <dgm:t>
        <a:bodyPr/>
        <a:lstStyle/>
        <a:p>
          <a:endParaRPr lang="lt-LT" sz="1100">
            <a:latin typeface="Times New Roman" panose="02020603050405020304" pitchFamily="18" charset="0"/>
            <a:cs typeface="Times New Roman" panose="02020603050405020304" pitchFamily="18" charset="0"/>
          </a:endParaRPr>
        </a:p>
      </dgm:t>
    </dgm:pt>
    <dgm:pt modelId="{C424E24F-A1ED-4FE2-B56C-F35998D7B7FF}">
      <dgm:prSet phldrT="[Tekstas]" custT="1"/>
      <dgm:spPr>
        <a:gradFill rotWithShape="0">
          <a:gsLst>
            <a:gs pos="0">
              <a:srgbClr val="FFFF99"/>
            </a:gs>
            <a:gs pos="100000">
              <a:srgbClr val="FFFFCC"/>
            </a:gs>
          </a:gsLst>
          <a:lin ang="5400000" scaled="0"/>
        </a:gradFill>
      </dgm:spPr>
      <dgm:t>
        <a:bodyPr anchor="ctr"/>
        <a:lstStyle/>
        <a:p>
          <a:r>
            <a:rPr lang="lt-LT" sz="1100" dirty="0">
              <a:latin typeface="Times New Roman" panose="02020603050405020304" pitchFamily="18" charset="0"/>
              <a:cs typeface="Times New Roman" panose="02020603050405020304" pitchFamily="18" charset="0"/>
            </a:rPr>
            <a:t>Šilumos gamyba ir tiekimas </a:t>
          </a:r>
        </a:p>
        <a:p>
          <a:r>
            <a:rPr lang="lt-LT" sz="1100" dirty="0">
              <a:latin typeface="Times New Roman" panose="02020603050405020304" pitchFamily="18" charset="0"/>
              <a:cs typeface="Times New Roman" panose="02020603050405020304" pitchFamily="18" charset="0"/>
            </a:rPr>
            <a:t>(toliau – Šilumos veikla)</a:t>
          </a:r>
        </a:p>
      </dgm:t>
    </dgm:pt>
    <dgm:pt modelId="{4A0000D8-25F8-4B0C-8915-5015D09FA279}" type="sibTrans" cxnId="{EED9D787-D999-4A99-920E-93BEFEC8EF92}">
      <dgm:prSet/>
      <dgm:spPr/>
      <dgm:t>
        <a:bodyPr/>
        <a:lstStyle/>
        <a:p>
          <a:endParaRPr lang="lt-LT" sz="1100">
            <a:latin typeface="Times New Roman" panose="02020603050405020304" pitchFamily="18" charset="0"/>
            <a:cs typeface="Times New Roman" panose="02020603050405020304" pitchFamily="18" charset="0"/>
          </a:endParaRPr>
        </a:p>
      </dgm:t>
    </dgm:pt>
    <dgm:pt modelId="{5C4369D2-B34C-4FB3-89AE-F156D5373AE4}" type="parTrans" cxnId="{EED9D787-D999-4A99-920E-93BEFEC8EF92}">
      <dgm:prSet/>
      <dgm:spPr/>
      <dgm:t>
        <a:bodyPr/>
        <a:lstStyle/>
        <a:p>
          <a:endParaRPr lang="lt-LT" sz="1100">
            <a:latin typeface="Times New Roman" panose="02020603050405020304" pitchFamily="18" charset="0"/>
            <a:cs typeface="Times New Roman" panose="02020603050405020304" pitchFamily="18" charset="0"/>
          </a:endParaRPr>
        </a:p>
      </dgm:t>
    </dgm:pt>
    <dgm:pt modelId="{0DC86052-E28D-430A-9D96-D3432E91AA2A}" type="pres">
      <dgm:prSet presAssocID="{FF0FA69A-923D-417E-B447-B06F5669A4E7}" presName="Name0" presStyleCnt="0">
        <dgm:presLayoutVars>
          <dgm:dir/>
          <dgm:animLvl val="lvl"/>
          <dgm:resizeHandles val="exact"/>
        </dgm:presLayoutVars>
      </dgm:prSet>
      <dgm:spPr/>
      <dgm:t>
        <a:bodyPr/>
        <a:lstStyle/>
        <a:p>
          <a:endParaRPr lang="lt-LT"/>
        </a:p>
      </dgm:t>
    </dgm:pt>
    <dgm:pt modelId="{CA4677C8-54BD-4A4B-8A2A-4701A86C8354}" type="pres">
      <dgm:prSet presAssocID="{370D9628-6015-4D93-A409-120F74E93792}" presName="vertFlow" presStyleCnt="0"/>
      <dgm:spPr/>
    </dgm:pt>
    <dgm:pt modelId="{9DDF06BB-8AA8-4175-8DD7-99BF8F4BA69C}" type="pres">
      <dgm:prSet presAssocID="{370D9628-6015-4D93-A409-120F74E93792}" presName="header" presStyleLbl="node1" presStyleIdx="0" presStyleCnt="2" custScaleX="151422" custScaleY="74198" custLinFactNeighborY="-2434"/>
      <dgm:spPr/>
      <dgm:t>
        <a:bodyPr/>
        <a:lstStyle/>
        <a:p>
          <a:endParaRPr lang="lt-LT"/>
        </a:p>
      </dgm:t>
    </dgm:pt>
    <dgm:pt modelId="{57C2F254-D328-4952-B5A6-6BBAC64B803F}" type="pres">
      <dgm:prSet presAssocID="{5C4369D2-B34C-4FB3-89AE-F156D5373AE4}" presName="parTrans" presStyleLbl="sibTrans2D1" presStyleIdx="0" presStyleCnt="4"/>
      <dgm:spPr/>
      <dgm:t>
        <a:bodyPr/>
        <a:lstStyle/>
        <a:p>
          <a:endParaRPr lang="lt-LT"/>
        </a:p>
      </dgm:t>
    </dgm:pt>
    <dgm:pt modelId="{388E85A8-B77A-418A-B09E-7B12F856AF81}" type="pres">
      <dgm:prSet presAssocID="{C424E24F-A1ED-4FE2-B56C-F35998D7B7FF}" presName="child" presStyleLbl="alignAccFollowNode1" presStyleIdx="0" presStyleCnt="4" custScaleX="113269" custScaleY="68964">
        <dgm:presLayoutVars>
          <dgm:chMax val="0"/>
          <dgm:bulletEnabled val="1"/>
        </dgm:presLayoutVars>
      </dgm:prSet>
      <dgm:spPr/>
      <dgm:t>
        <a:bodyPr/>
        <a:lstStyle/>
        <a:p>
          <a:endParaRPr lang="lt-LT"/>
        </a:p>
      </dgm:t>
    </dgm:pt>
    <dgm:pt modelId="{15D323B5-2DA2-40B4-BCC7-9B8771A07541}" type="pres">
      <dgm:prSet presAssocID="{4A0000D8-25F8-4B0C-8915-5015D09FA279}" presName="sibTrans" presStyleLbl="sibTrans2D1" presStyleIdx="1" presStyleCnt="4" custLinFactNeighborX="-8112" custLinFactNeighborY="-7232"/>
      <dgm:spPr/>
      <dgm:t>
        <a:bodyPr/>
        <a:lstStyle/>
        <a:p>
          <a:endParaRPr lang="lt-LT"/>
        </a:p>
      </dgm:t>
    </dgm:pt>
    <dgm:pt modelId="{436CDA0E-AF8E-4179-BAA8-D85E3E0AF558}" type="pres">
      <dgm:prSet presAssocID="{6284846E-287A-4236-8BA2-B65BE71B7903}" presName="child" presStyleLbl="alignAccFollowNode1" presStyleIdx="1" presStyleCnt="4" custScaleX="180722" custScaleY="246845" custLinFactNeighborX="-13" custLinFactNeighborY="-9598">
        <dgm:presLayoutVars>
          <dgm:chMax val="0"/>
          <dgm:bulletEnabled val="1"/>
        </dgm:presLayoutVars>
      </dgm:prSet>
      <dgm:spPr/>
      <dgm:t>
        <a:bodyPr/>
        <a:lstStyle/>
        <a:p>
          <a:endParaRPr lang="lt-LT"/>
        </a:p>
      </dgm:t>
    </dgm:pt>
    <dgm:pt modelId="{0C2E57B0-D32E-4E00-BD8A-B2481F10780B}" type="pres">
      <dgm:prSet presAssocID="{370D9628-6015-4D93-A409-120F74E93792}" presName="hSp" presStyleCnt="0"/>
      <dgm:spPr/>
    </dgm:pt>
    <dgm:pt modelId="{E17446EA-4BFF-43A9-843E-C634BDDC97A8}" type="pres">
      <dgm:prSet presAssocID="{3748B26C-C8C5-4C44-899F-7CD821C4BDBA}" presName="vertFlow" presStyleCnt="0"/>
      <dgm:spPr/>
    </dgm:pt>
    <dgm:pt modelId="{4D99DC84-285E-45B5-AB25-5EB24489819A}" type="pres">
      <dgm:prSet presAssocID="{3748B26C-C8C5-4C44-899F-7CD821C4BDBA}" presName="header" presStyleLbl="node1" presStyleIdx="1" presStyleCnt="2" custScaleX="151422" custScaleY="76078" custLinFactNeighborX="-720" custLinFactNeighborY="-12785"/>
      <dgm:spPr/>
      <dgm:t>
        <a:bodyPr/>
        <a:lstStyle/>
        <a:p>
          <a:endParaRPr lang="lt-LT"/>
        </a:p>
      </dgm:t>
    </dgm:pt>
    <dgm:pt modelId="{7990DCAB-0992-4D12-BDC0-4DCB32F682C0}" type="pres">
      <dgm:prSet presAssocID="{E4D1A7CA-168B-4E90-A400-9F58A1F360E2}" presName="parTrans" presStyleLbl="sibTrans2D1" presStyleIdx="2" presStyleCnt="4"/>
      <dgm:spPr/>
      <dgm:t>
        <a:bodyPr/>
        <a:lstStyle/>
        <a:p>
          <a:endParaRPr lang="lt-LT"/>
        </a:p>
      </dgm:t>
    </dgm:pt>
    <dgm:pt modelId="{E120085B-2490-4A8B-930F-376714555C21}" type="pres">
      <dgm:prSet presAssocID="{6F1503BF-FC19-4B7B-9F96-EF877476D527}" presName="child" presStyleLbl="alignAccFollowNode1" presStyleIdx="2" presStyleCnt="4" custScaleX="113269" custScaleY="69591" custLinFactNeighborX="82" custLinFactNeighborY="2635">
        <dgm:presLayoutVars>
          <dgm:chMax val="0"/>
          <dgm:bulletEnabled val="1"/>
        </dgm:presLayoutVars>
      </dgm:prSet>
      <dgm:spPr/>
      <dgm:t>
        <a:bodyPr/>
        <a:lstStyle/>
        <a:p>
          <a:endParaRPr lang="lt-LT"/>
        </a:p>
      </dgm:t>
    </dgm:pt>
    <dgm:pt modelId="{1B513961-D67B-4584-80FC-63021B3D63A3}" type="pres">
      <dgm:prSet presAssocID="{493E3764-3986-495D-B127-A5D3F25683AF}" presName="sibTrans" presStyleLbl="sibTrans2D1" presStyleIdx="3" presStyleCnt="4"/>
      <dgm:spPr/>
      <dgm:t>
        <a:bodyPr/>
        <a:lstStyle/>
        <a:p>
          <a:endParaRPr lang="lt-LT"/>
        </a:p>
      </dgm:t>
    </dgm:pt>
    <dgm:pt modelId="{3E7E035D-9AD8-44C5-AB10-672CFEDA21BA}" type="pres">
      <dgm:prSet presAssocID="{B6D076F1-071A-4788-B2DA-0D7337E180E8}" presName="child" presStyleLbl="alignAccFollowNode1" presStyleIdx="3" presStyleCnt="4" custScaleX="175100" custScaleY="244506" custLinFactNeighborX="1005" custLinFactNeighborY="-9467">
        <dgm:presLayoutVars>
          <dgm:chMax val="0"/>
          <dgm:bulletEnabled val="1"/>
        </dgm:presLayoutVars>
      </dgm:prSet>
      <dgm:spPr/>
      <dgm:t>
        <a:bodyPr/>
        <a:lstStyle/>
        <a:p>
          <a:endParaRPr lang="lt-LT"/>
        </a:p>
      </dgm:t>
    </dgm:pt>
  </dgm:ptLst>
  <dgm:cxnLst>
    <dgm:cxn modelId="{EED9D787-D999-4A99-920E-93BEFEC8EF92}" srcId="{370D9628-6015-4D93-A409-120F74E93792}" destId="{C424E24F-A1ED-4FE2-B56C-F35998D7B7FF}" srcOrd="0" destOrd="0" parTransId="{5C4369D2-B34C-4FB3-89AE-F156D5373AE4}" sibTransId="{4A0000D8-25F8-4B0C-8915-5015D09FA279}"/>
    <dgm:cxn modelId="{0EFEA6CE-6477-44F0-85C8-41411F9A1570}" type="presOf" srcId="{E4D1A7CA-168B-4E90-A400-9F58A1F360E2}" destId="{7990DCAB-0992-4D12-BDC0-4DCB32F682C0}" srcOrd="0" destOrd="0" presId="urn:microsoft.com/office/officeart/2005/8/layout/lProcess1"/>
    <dgm:cxn modelId="{5C1B4DE3-A5AC-4812-ACF6-31A45260E729}" srcId="{FF0FA69A-923D-417E-B447-B06F5669A4E7}" destId="{370D9628-6015-4D93-A409-120F74E93792}" srcOrd="0" destOrd="0" parTransId="{5BB65ECA-7AA4-41EE-B21F-C736D0C5EE19}" sibTransId="{B109DF5D-0AAE-4412-89E3-6B9DE1B02009}"/>
    <dgm:cxn modelId="{00A6B65C-B38B-472B-A22B-E9AF1243421D}" type="presOf" srcId="{5C4369D2-B34C-4FB3-89AE-F156D5373AE4}" destId="{57C2F254-D328-4952-B5A6-6BBAC64B803F}" srcOrd="0" destOrd="0" presId="urn:microsoft.com/office/officeart/2005/8/layout/lProcess1"/>
    <dgm:cxn modelId="{A7B00B8F-7414-4BED-99DA-F9DD98F13263}" srcId="{370D9628-6015-4D93-A409-120F74E93792}" destId="{6284846E-287A-4236-8BA2-B65BE71B7903}" srcOrd="1" destOrd="0" parTransId="{8B797796-89FF-4119-8371-05219CCE73E2}" sibTransId="{B52874E1-71B1-449B-BE71-06EB83320EA9}"/>
    <dgm:cxn modelId="{4ACCAC56-B673-49A0-AF5D-6C970D920FF1}" type="presOf" srcId="{4A0000D8-25F8-4B0C-8915-5015D09FA279}" destId="{15D323B5-2DA2-40B4-BCC7-9B8771A07541}" srcOrd="0" destOrd="0" presId="urn:microsoft.com/office/officeart/2005/8/layout/lProcess1"/>
    <dgm:cxn modelId="{0DB1F4EE-ED42-42C4-82B2-D0C71F731030}" type="presOf" srcId="{6284846E-287A-4236-8BA2-B65BE71B7903}" destId="{436CDA0E-AF8E-4179-BAA8-D85E3E0AF558}" srcOrd="0" destOrd="0" presId="urn:microsoft.com/office/officeart/2005/8/layout/lProcess1"/>
    <dgm:cxn modelId="{7940F865-6D75-42A4-8552-F81FA1692B39}" type="presOf" srcId="{6F1503BF-FC19-4B7B-9F96-EF877476D527}" destId="{E120085B-2490-4A8B-930F-376714555C21}" srcOrd="0" destOrd="0" presId="urn:microsoft.com/office/officeart/2005/8/layout/lProcess1"/>
    <dgm:cxn modelId="{5351736E-3F6D-47F4-942F-CD0933133822}" srcId="{FF0FA69A-923D-417E-B447-B06F5669A4E7}" destId="{3748B26C-C8C5-4C44-899F-7CD821C4BDBA}" srcOrd="1" destOrd="0" parTransId="{28E73263-6381-43C4-9112-0D547AA06A46}" sibTransId="{92AB4CC1-7718-4B88-BD48-8071543B0E5B}"/>
    <dgm:cxn modelId="{0B543458-67CA-47CC-BC6F-2B6EF351D4DB}" type="presOf" srcId="{370D9628-6015-4D93-A409-120F74E93792}" destId="{9DDF06BB-8AA8-4175-8DD7-99BF8F4BA69C}" srcOrd="0" destOrd="0" presId="urn:microsoft.com/office/officeart/2005/8/layout/lProcess1"/>
    <dgm:cxn modelId="{32423283-ED7A-4D53-82F8-F447D172AE4E}" srcId="{3748B26C-C8C5-4C44-899F-7CD821C4BDBA}" destId="{6F1503BF-FC19-4B7B-9F96-EF877476D527}" srcOrd="0" destOrd="0" parTransId="{E4D1A7CA-168B-4E90-A400-9F58A1F360E2}" sibTransId="{493E3764-3986-495D-B127-A5D3F25683AF}"/>
    <dgm:cxn modelId="{9280A396-9577-498B-90FD-B3EDCB2A07DE}" type="presOf" srcId="{493E3764-3986-495D-B127-A5D3F25683AF}" destId="{1B513961-D67B-4584-80FC-63021B3D63A3}" srcOrd="0" destOrd="0" presId="urn:microsoft.com/office/officeart/2005/8/layout/lProcess1"/>
    <dgm:cxn modelId="{04CB81EE-6867-4B1B-BFD8-5044A77CE5B3}" type="presOf" srcId="{B6D076F1-071A-4788-B2DA-0D7337E180E8}" destId="{3E7E035D-9AD8-44C5-AB10-672CFEDA21BA}" srcOrd="0" destOrd="0" presId="urn:microsoft.com/office/officeart/2005/8/layout/lProcess1"/>
    <dgm:cxn modelId="{00DB92B3-77AC-4946-8F52-EC8C0E809419}" type="presOf" srcId="{C424E24F-A1ED-4FE2-B56C-F35998D7B7FF}" destId="{388E85A8-B77A-418A-B09E-7B12F856AF81}" srcOrd="0" destOrd="0" presId="urn:microsoft.com/office/officeart/2005/8/layout/lProcess1"/>
    <dgm:cxn modelId="{BD3616D6-CA0D-439D-87B9-2505505D86B3}" type="presOf" srcId="{FF0FA69A-923D-417E-B447-B06F5669A4E7}" destId="{0DC86052-E28D-430A-9D96-D3432E91AA2A}" srcOrd="0" destOrd="0" presId="urn:microsoft.com/office/officeart/2005/8/layout/lProcess1"/>
    <dgm:cxn modelId="{2C3D1FCF-1D80-4F58-B885-05468D4EE6A0}" type="presOf" srcId="{3748B26C-C8C5-4C44-899F-7CD821C4BDBA}" destId="{4D99DC84-285E-45B5-AB25-5EB24489819A}" srcOrd="0" destOrd="0" presId="urn:microsoft.com/office/officeart/2005/8/layout/lProcess1"/>
    <dgm:cxn modelId="{699B1226-0523-49E7-A323-13B235775573}" srcId="{3748B26C-C8C5-4C44-899F-7CD821C4BDBA}" destId="{B6D076F1-071A-4788-B2DA-0D7337E180E8}" srcOrd="1" destOrd="0" parTransId="{DAC369F4-0291-48DB-A9B5-CFBC6ADA04F0}" sibTransId="{151D1D7E-19E5-4ADE-A477-198B35A91644}"/>
    <dgm:cxn modelId="{26BF4DC0-418B-41EE-A936-EC1855766731}" type="presParOf" srcId="{0DC86052-E28D-430A-9D96-D3432E91AA2A}" destId="{CA4677C8-54BD-4A4B-8A2A-4701A86C8354}" srcOrd="0" destOrd="0" presId="urn:microsoft.com/office/officeart/2005/8/layout/lProcess1"/>
    <dgm:cxn modelId="{79C96F53-70F5-4786-A72B-FEF627C5D8AD}" type="presParOf" srcId="{CA4677C8-54BD-4A4B-8A2A-4701A86C8354}" destId="{9DDF06BB-8AA8-4175-8DD7-99BF8F4BA69C}" srcOrd="0" destOrd="0" presId="urn:microsoft.com/office/officeart/2005/8/layout/lProcess1"/>
    <dgm:cxn modelId="{8CF024D9-CF96-47BA-9D3A-AFE56E26E90E}" type="presParOf" srcId="{CA4677C8-54BD-4A4B-8A2A-4701A86C8354}" destId="{57C2F254-D328-4952-B5A6-6BBAC64B803F}" srcOrd="1" destOrd="0" presId="urn:microsoft.com/office/officeart/2005/8/layout/lProcess1"/>
    <dgm:cxn modelId="{FBAA14EC-7E8A-49D2-A601-98E0B66E2C24}" type="presParOf" srcId="{CA4677C8-54BD-4A4B-8A2A-4701A86C8354}" destId="{388E85A8-B77A-418A-B09E-7B12F856AF81}" srcOrd="2" destOrd="0" presId="urn:microsoft.com/office/officeart/2005/8/layout/lProcess1"/>
    <dgm:cxn modelId="{9E9355F6-B429-46C0-A63D-653DD8549C12}" type="presParOf" srcId="{CA4677C8-54BD-4A4B-8A2A-4701A86C8354}" destId="{15D323B5-2DA2-40B4-BCC7-9B8771A07541}" srcOrd="3" destOrd="0" presId="urn:microsoft.com/office/officeart/2005/8/layout/lProcess1"/>
    <dgm:cxn modelId="{3833A1A7-0011-4941-8022-3FC1FEC73DF2}" type="presParOf" srcId="{CA4677C8-54BD-4A4B-8A2A-4701A86C8354}" destId="{436CDA0E-AF8E-4179-BAA8-D85E3E0AF558}" srcOrd="4" destOrd="0" presId="urn:microsoft.com/office/officeart/2005/8/layout/lProcess1"/>
    <dgm:cxn modelId="{64EFF3B6-4E2B-4ADA-B8AA-A193343BC1D3}" type="presParOf" srcId="{0DC86052-E28D-430A-9D96-D3432E91AA2A}" destId="{0C2E57B0-D32E-4E00-BD8A-B2481F10780B}" srcOrd="1" destOrd="0" presId="urn:microsoft.com/office/officeart/2005/8/layout/lProcess1"/>
    <dgm:cxn modelId="{5927837F-F3E5-4328-90F7-2ADFCA3587D8}" type="presParOf" srcId="{0DC86052-E28D-430A-9D96-D3432E91AA2A}" destId="{E17446EA-4BFF-43A9-843E-C634BDDC97A8}" srcOrd="2" destOrd="0" presId="urn:microsoft.com/office/officeart/2005/8/layout/lProcess1"/>
    <dgm:cxn modelId="{CA9D817E-8239-4FC8-95F2-C2AFB5931EDA}" type="presParOf" srcId="{E17446EA-4BFF-43A9-843E-C634BDDC97A8}" destId="{4D99DC84-285E-45B5-AB25-5EB24489819A}" srcOrd="0" destOrd="0" presId="urn:microsoft.com/office/officeart/2005/8/layout/lProcess1"/>
    <dgm:cxn modelId="{AE431F32-90B1-4169-BB2E-16221104AEFD}" type="presParOf" srcId="{E17446EA-4BFF-43A9-843E-C634BDDC97A8}" destId="{7990DCAB-0992-4D12-BDC0-4DCB32F682C0}" srcOrd="1" destOrd="0" presId="urn:microsoft.com/office/officeart/2005/8/layout/lProcess1"/>
    <dgm:cxn modelId="{3C177BB5-774D-4EB4-9E09-1D83C752D575}" type="presParOf" srcId="{E17446EA-4BFF-43A9-843E-C634BDDC97A8}" destId="{E120085B-2490-4A8B-930F-376714555C21}" srcOrd="2" destOrd="0" presId="urn:microsoft.com/office/officeart/2005/8/layout/lProcess1"/>
    <dgm:cxn modelId="{FAC660AD-693A-43C8-94C0-F75E33DDDDBB}" type="presParOf" srcId="{E17446EA-4BFF-43A9-843E-C634BDDC97A8}" destId="{1B513961-D67B-4584-80FC-63021B3D63A3}" srcOrd="3" destOrd="0" presId="urn:microsoft.com/office/officeart/2005/8/layout/lProcess1"/>
    <dgm:cxn modelId="{854A86EE-8EF5-4CB5-9B1A-D7051C74AFC4}" type="presParOf" srcId="{E17446EA-4BFF-43A9-843E-C634BDDC97A8}" destId="{3E7E035D-9AD8-44C5-AB10-672CFEDA21BA}"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305B37-5D0E-4981-BE80-B284B7A1435E}" type="doc">
      <dgm:prSet loTypeId="urn:microsoft.com/office/officeart/2005/8/layout/hProcess9" loCatId="process" qsTypeId="urn:microsoft.com/office/officeart/2005/8/quickstyle/simple1" qsCatId="simple" csTypeId="urn:microsoft.com/office/officeart/2005/8/colors/accent1_2" csCatId="accent1" phldr="1"/>
      <dgm:spPr/>
    </dgm:pt>
    <dgm:pt modelId="{A7B0AAD4-2BE8-44F9-9E76-16614960F047}">
      <dgm:prSet phldrT="[Текст]" custT="1"/>
      <dgm:spPr>
        <a:solidFill>
          <a:schemeClr val="bg2">
            <a:lumMod val="60000"/>
            <a:lumOff val="40000"/>
          </a:schemeClr>
        </a:solidFill>
        <a:ln>
          <a:solidFill>
            <a:schemeClr val="tx1"/>
          </a:solidFill>
        </a:ln>
      </dgm:spPr>
      <dgm:t>
        <a:bodyPr anchor="t"/>
        <a:lstStyle/>
        <a:p>
          <a:pPr algn="just"/>
          <a:r>
            <a:rPr lang="lt-LT" sz="1050" b="1" i="1" dirty="0">
              <a:solidFill>
                <a:schemeClr val="tx1">
                  <a:lumMod val="95000"/>
                  <a:lumOff val="5000"/>
                </a:schemeClr>
              </a:solidFill>
              <a:latin typeface="Times New Roman" panose="02020603050405020304" pitchFamily="18" charset="0"/>
              <a:cs typeface="Times New Roman" panose="02020603050405020304" pitchFamily="18" charset="0"/>
            </a:rPr>
            <a:t>RINKODARA IR PARDAVIMAI (Klientų informavimas, paklausos kūrimas, sandoriai su Klientais)</a:t>
          </a:r>
        </a:p>
        <a:p>
          <a:pPr algn="just"/>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Darbą su Bendrovės Klientais organizuoja Komercijos tarnyba, su juridiniais ir fiziniais asmenimis – pastatų (patalpų) savininkais sudaro paslaugų sutartis, kontroliuoja jų vykdymą, teikia sąskaitas, administruoja vartotojų skolas, atlieka atsiskaitomųjų apskaitos prietaisų įrengimą bei priežiūrą, konsultuoja vartotojus sutarčių vykdymo klausimais, šilumos, karšto ir šalto vandens pardavimo tarifų ir normų taikymo, kompensacijų apskaičiavimo, sąskaitų apmokėjimo ir pristatymo klausimais. </a:t>
          </a:r>
        </a:p>
        <a:p>
          <a:pPr algn="just"/>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Klientų informavimui yra sukurta interneto svetainė www.visaginoenergija.lt, kurioje pateikiamos Bendrovės veiklos naujienos ir kita svarbia informacija. Sukurta elektroninio aptarnavimo sistema: vartotojai gali internetu peržiūrėti sąskaitas, stebėti mokėjimų istoriją, deklaruoti geriamojo ir karšto vandens suvartojimą. Tinklapyje taip pat galima susipažinti su gyvenamųjų namų šilumos suvartojimu, numatyta skiltis, kurioje galima pateikti klausimus Bendrovės veiklos klausimais, rasti atsakymus į Klientų dažnai užduodamus klausimus. Per mėnesį interneto svetainė sulaukia iki kelių tūkstančių lankytojų. </a:t>
          </a:r>
        </a:p>
        <a:p>
          <a:pPr algn="just"/>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Siekdama pagerinti bendradarbiavimą su Klientais Bendrovė interneto svetainę periodiškai atnaujina.  </a:t>
          </a:r>
          <a:endParaRPr lang="en-GB" sz="1050" dirty="0">
            <a:latin typeface="Times New Roman" panose="02020603050405020304" pitchFamily="18" charset="0"/>
            <a:cs typeface="Times New Roman" panose="02020603050405020304" pitchFamily="18" charset="0"/>
          </a:endParaRPr>
        </a:p>
      </dgm:t>
    </dgm:pt>
    <dgm:pt modelId="{4857CDFF-3C02-4B7D-80A0-B13C418DCACD}" type="parTrans" cxnId="{6A47B5AF-0497-4DEE-ADCD-748802DF0FD0}">
      <dgm:prSet/>
      <dgm:spPr/>
      <dgm:t>
        <a:bodyPr/>
        <a:lstStyle/>
        <a:p>
          <a:pPr algn="just"/>
          <a:endParaRPr lang="en-GB" sz="1050"/>
        </a:p>
      </dgm:t>
    </dgm:pt>
    <dgm:pt modelId="{3DCF505C-10C1-4AA7-A4A1-5806B7855F3F}" type="sibTrans" cxnId="{6A47B5AF-0497-4DEE-ADCD-748802DF0FD0}">
      <dgm:prSet/>
      <dgm:spPr/>
      <dgm:t>
        <a:bodyPr/>
        <a:lstStyle/>
        <a:p>
          <a:pPr algn="just"/>
          <a:endParaRPr lang="en-GB" sz="1050"/>
        </a:p>
      </dgm:t>
    </dgm:pt>
    <dgm:pt modelId="{3A581D3D-BA9E-438C-A3D3-68EF811BD05D}">
      <dgm:prSet phldrT="[Текст]" custT="1"/>
      <dgm:spPr>
        <a:solidFill>
          <a:schemeClr val="bg2">
            <a:lumMod val="60000"/>
            <a:lumOff val="40000"/>
          </a:schemeClr>
        </a:solidFill>
        <a:ln>
          <a:solidFill>
            <a:schemeClr val="tx1"/>
          </a:solidFill>
        </a:ln>
      </dgm:spPr>
      <dgm:t>
        <a:bodyPr anchor="t"/>
        <a:lstStyle/>
        <a:p>
          <a:pPr lvl="0" algn="just" defTabSz="466725">
            <a:lnSpc>
              <a:spcPct val="90000"/>
            </a:lnSpc>
            <a:spcBef>
              <a:spcPct val="0"/>
            </a:spcBef>
            <a:spcAft>
              <a:spcPct val="35000"/>
            </a:spcAft>
          </a:pPr>
          <a:r>
            <a:rPr lang="lt-LT" sz="1050" b="1" i="1" dirty="0">
              <a:solidFill>
                <a:schemeClr val="tx1">
                  <a:lumMod val="95000"/>
                  <a:lumOff val="5000"/>
                </a:schemeClr>
              </a:solidFill>
              <a:latin typeface="Times New Roman" panose="02020603050405020304" pitchFamily="18" charset="0"/>
              <a:cs typeface="Times New Roman" panose="02020603050405020304" pitchFamily="18" charset="0"/>
            </a:rPr>
            <a:t>APTARNAVIMAS PO PIRKIMO (paslaugos, susijusios su produkto vertės išsaugojimu, paslaugų teikimas po produkto pirkimo)</a:t>
          </a:r>
        </a:p>
        <a:p>
          <a:pPr lvl="0" algn="just" defTabSz="466725">
            <a:lnSpc>
              <a:spcPct val="90000"/>
            </a:lnSpc>
            <a:spcBef>
              <a:spcPct val="0"/>
            </a:spcBef>
            <a:spcAft>
              <a:spcPct val="35000"/>
            </a:spcAft>
          </a:pPr>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Sisteminant vartotojų nuomones ir pageidavimus dėl teikiamų paslaugų bei vartotojų aptarnavimo kokybės rengiamos interaktyvios vartotojų apklausos. Vadovaujantis apklausų rezultatais analizuojama Bendrovės veikla ir imamasi priemonių trūkumams šalinti. Pagal ankstesniais metais vykdytos apklausos duomenis apie 80 proc. apklaustųjų patenkinti paslaugų kokybe. </a:t>
          </a:r>
        </a:p>
        <a:p>
          <a:pPr marL="0" lvl="0" indent="180975" algn="just" defTabSz="466725">
            <a:lnSpc>
              <a:spcPct val="90000"/>
            </a:lnSpc>
            <a:spcBef>
              <a:spcPct val="0"/>
            </a:spcBef>
            <a:spcAft>
              <a:spcPct val="35000"/>
            </a:spcAft>
          </a:pPr>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Pasikeitusi aplinka formuoja naujus klientų įpročius. Klientai nori gauti daugiau informacijos ir kokybiško aptarnavimo nuotolinėmis ryšio priemonėmis. Efektyvaus, sklandaus ir greito klientų aptarnavimo užtikrinimui Bendrovė plėtoja nuotolinį aptarnavimą diegdama naujas ryšio ir elektronines sistemas.</a:t>
          </a:r>
        </a:p>
        <a:p>
          <a:pPr algn="just"/>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Nuolat organizuojami susitikimai su vietinės valdžios atstovais,  Visagino savivaldybės tarybos nariais ir gyventojais, kurių metu aptariami aktualiausi klausimai, susiję su Bendrovės teikiamomis paslaugomis. Siekdama informuoti Visagino savivaldybės gyventojus apie Bendrovės veiklą, kainodarą, įgyvendinamus projektus Bendrovė organizuoja susitikimus, seminarus, dalyvauja spaudos konferencijose. </a:t>
          </a:r>
        </a:p>
        <a:p>
          <a:pPr marL="0" marR="0" lvl="0" indent="0" algn="just" defTabSz="914400" eaLnBrk="1" fontAlgn="auto" latinLnBrk="0" hangingPunct="1">
            <a:lnSpc>
              <a:spcPct val="100000"/>
            </a:lnSpc>
            <a:spcBef>
              <a:spcPts val="0"/>
            </a:spcBef>
            <a:spcAft>
              <a:spcPts val="0"/>
            </a:spcAft>
            <a:buClrTx/>
            <a:buSzTx/>
            <a:buFontTx/>
            <a:buNone/>
            <a:tabLst/>
            <a:defRPr/>
          </a:pPr>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 </a:t>
          </a:r>
        </a:p>
        <a:p>
          <a:pPr lvl="0" algn="just" defTabSz="466725">
            <a:lnSpc>
              <a:spcPct val="90000"/>
            </a:lnSpc>
            <a:spcBef>
              <a:spcPct val="0"/>
            </a:spcBef>
            <a:spcAft>
              <a:spcPct val="35000"/>
            </a:spcAft>
          </a:pPr>
          <a:endParaRPr lang="en-GB" sz="1050" dirty="0">
            <a:latin typeface="Times New Roman" panose="02020603050405020304" pitchFamily="18" charset="0"/>
            <a:cs typeface="Times New Roman" panose="02020603050405020304" pitchFamily="18" charset="0"/>
          </a:endParaRPr>
        </a:p>
      </dgm:t>
    </dgm:pt>
    <dgm:pt modelId="{8BB5D665-618B-455D-ABC3-B57A374B9C39}" type="parTrans" cxnId="{BD9BE584-CDF9-4ED2-B9A9-9D5521E543FA}">
      <dgm:prSet/>
      <dgm:spPr/>
      <dgm:t>
        <a:bodyPr/>
        <a:lstStyle/>
        <a:p>
          <a:pPr algn="just"/>
          <a:endParaRPr lang="en-GB" sz="1050"/>
        </a:p>
      </dgm:t>
    </dgm:pt>
    <dgm:pt modelId="{63968ECD-4819-4E88-B51C-1C8F900E202E}" type="sibTrans" cxnId="{BD9BE584-CDF9-4ED2-B9A9-9D5521E543FA}">
      <dgm:prSet/>
      <dgm:spPr/>
      <dgm:t>
        <a:bodyPr/>
        <a:lstStyle/>
        <a:p>
          <a:pPr algn="just"/>
          <a:endParaRPr lang="en-GB" sz="1050"/>
        </a:p>
      </dgm:t>
    </dgm:pt>
    <dgm:pt modelId="{6C099940-4C11-4AB7-A9EF-8F47210D5FA1}" type="pres">
      <dgm:prSet presAssocID="{26305B37-5D0E-4981-BE80-B284B7A1435E}" presName="CompostProcess" presStyleCnt="0">
        <dgm:presLayoutVars>
          <dgm:dir/>
          <dgm:resizeHandles val="exact"/>
        </dgm:presLayoutVars>
      </dgm:prSet>
      <dgm:spPr/>
    </dgm:pt>
    <dgm:pt modelId="{57328D42-D599-48A9-9AD3-B4A7A721EFD0}" type="pres">
      <dgm:prSet presAssocID="{26305B37-5D0E-4981-BE80-B284B7A1435E}" presName="arrow" presStyleLbl="bgShp" presStyleIdx="0" presStyleCnt="1" custScaleX="117647" custLinFactNeighborX="35960" custLinFactNeighborY="-5094"/>
      <dgm:spPr>
        <a:solidFill>
          <a:schemeClr val="accent1">
            <a:lumMod val="75000"/>
            <a:lumOff val="25000"/>
          </a:schemeClr>
        </a:solidFill>
        <a:ln>
          <a:solidFill>
            <a:schemeClr val="accent1"/>
          </a:solidFill>
        </a:ln>
      </dgm:spPr>
    </dgm:pt>
    <dgm:pt modelId="{55A2EBA5-AFE5-4F37-91A4-CECD93088C63}" type="pres">
      <dgm:prSet presAssocID="{26305B37-5D0E-4981-BE80-B284B7A1435E}" presName="linearProcess" presStyleCnt="0"/>
      <dgm:spPr/>
    </dgm:pt>
    <dgm:pt modelId="{F700241E-6132-4C15-83EF-8D2B7BB8DC94}" type="pres">
      <dgm:prSet presAssocID="{A7B0AAD4-2BE8-44F9-9E76-16614960F047}" presName="textNode" presStyleLbl="node1" presStyleIdx="0" presStyleCnt="2" custScaleX="76238" custScaleY="207021" custLinFactX="-11911" custLinFactNeighborX="-100000" custLinFactNeighborY="1163">
        <dgm:presLayoutVars>
          <dgm:bulletEnabled val="1"/>
        </dgm:presLayoutVars>
      </dgm:prSet>
      <dgm:spPr/>
      <dgm:t>
        <a:bodyPr/>
        <a:lstStyle/>
        <a:p>
          <a:endParaRPr lang="lt-LT"/>
        </a:p>
      </dgm:t>
    </dgm:pt>
    <dgm:pt modelId="{23329913-DB85-47D9-9661-4A1A331CF5EA}" type="pres">
      <dgm:prSet presAssocID="{3DCF505C-10C1-4AA7-A4A1-5806B7855F3F}" presName="sibTrans" presStyleCnt="0"/>
      <dgm:spPr/>
    </dgm:pt>
    <dgm:pt modelId="{14C8C36F-6D06-4309-BB10-AE17E1B68A7C}" type="pres">
      <dgm:prSet presAssocID="{3A581D3D-BA9E-438C-A3D3-68EF811BD05D}" presName="textNode" presStyleLbl="node1" presStyleIdx="1" presStyleCnt="2" custScaleX="77565" custScaleY="210009" custLinFactX="-14686" custLinFactNeighborX="-100000" custLinFactNeighborY="1831">
        <dgm:presLayoutVars>
          <dgm:bulletEnabled val="1"/>
        </dgm:presLayoutVars>
      </dgm:prSet>
      <dgm:spPr/>
      <dgm:t>
        <a:bodyPr/>
        <a:lstStyle/>
        <a:p>
          <a:endParaRPr lang="lt-LT"/>
        </a:p>
      </dgm:t>
    </dgm:pt>
  </dgm:ptLst>
  <dgm:cxnLst>
    <dgm:cxn modelId="{BD9BE584-CDF9-4ED2-B9A9-9D5521E543FA}" srcId="{26305B37-5D0E-4981-BE80-B284B7A1435E}" destId="{3A581D3D-BA9E-438C-A3D3-68EF811BD05D}" srcOrd="1" destOrd="0" parTransId="{8BB5D665-618B-455D-ABC3-B57A374B9C39}" sibTransId="{63968ECD-4819-4E88-B51C-1C8F900E202E}"/>
    <dgm:cxn modelId="{34DA2870-E6E3-452E-B835-B7FBB41E03A9}" type="presOf" srcId="{A7B0AAD4-2BE8-44F9-9E76-16614960F047}" destId="{F700241E-6132-4C15-83EF-8D2B7BB8DC94}" srcOrd="0" destOrd="0" presId="urn:microsoft.com/office/officeart/2005/8/layout/hProcess9"/>
    <dgm:cxn modelId="{15B72F58-CAA8-43D2-8CB1-EE9AB0700A66}" type="presOf" srcId="{3A581D3D-BA9E-438C-A3D3-68EF811BD05D}" destId="{14C8C36F-6D06-4309-BB10-AE17E1B68A7C}" srcOrd="0" destOrd="0" presId="urn:microsoft.com/office/officeart/2005/8/layout/hProcess9"/>
    <dgm:cxn modelId="{D98A762A-B56D-46B0-B162-78B26224338E}" type="presOf" srcId="{26305B37-5D0E-4981-BE80-B284B7A1435E}" destId="{6C099940-4C11-4AB7-A9EF-8F47210D5FA1}" srcOrd="0" destOrd="0" presId="urn:microsoft.com/office/officeart/2005/8/layout/hProcess9"/>
    <dgm:cxn modelId="{6A47B5AF-0497-4DEE-ADCD-748802DF0FD0}" srcId="{26305B37-5D0E-4981-BE80-B284B7A1435E}" destId="{A7B0AAD4-2BE8-44F9-9E76-16614960F047}" srcOrd="0" destOrd="0" parTransId="{4857CDFF-3C02-4B7D-80A0-B13C418DCACD}" sibTransId="{3DCF505C-10C1-4AA7-A4A1-5806B7855F3F}"/>
    <dgm:cxn modelId="{AE21B7E4-673C-4669-934B-0C327F8DD8C9}" type="presParOf" srcId="{6C099940-4C11-4AB7-A9EF-8F47210D5FA1}" destId="{57328D42-D599-48A9-9AD3-B4A7A721EFD0}" srcOrd="0" destOrd="0" presId="urn:microsoft.com/office/officeart/2005/8/layout/hProcess9"/>
    <dgm:cxn modelId="{69DAE274-0B42-4AC4-8877-91CE4AD25371}" type="presParOf" srcId="{6C099940-4C11-4AB7-A9EF-8F47210D5FA1}" destId="{55A2EBA5-AFE5-4F37-91A4-CECD93088C63}" srcOrd="1" destOrd="0" presId="urn:microsoft.com/office/officeart/2005/8/layout/hProcess9"/>
    <dgm:cxn modelId="{5C13CCAB-A9C9-43FA-884E-B2854CC72F8A}" type="presParOf" srcId="{55A2EBA5-AFE5-4F37-91A4-CECD93088C63}" destId="{F700241E-6132-4C15-83EF-8D2B7BB8DC94}" srcOrd="0" destOrd="0" presId="urn:microsoft.com/office/officeart/2005/8/layout/hProcess9"/>
    <dgm:cxn modelId="{11F2E207-54A1-4144-99F7-1247B3CB5A54}" type="presParOf" srcId="{55A2EBA5-AFE5-4F37-91A4-CECD93088C63}" destId="{23329913-DB85-47D9-9661-4A1A331CF5EA}" srcOrd="1" destOrd="0" presId="urn:microsoft.com/office/officeart/2005/8/layout/hProcess9"/>
    <dgm:cxn modelId="{538F5541-6ED7-440E-B9AD-F2B532A37B9E}" type="presParOf" srcId="{55A2EBA5-AFE5-4F37-91A4-CECD93088C63}" destId="{14C8C36F-6D06-4309-BB10-AE17E1B68A7C}" srcOrd="2"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C56503-C102-4336-8563-BA185C2A2F9D}" type="doc">
      <dgm:prSet loTypeId="urn:microsoft.com/office/officeart/2005/8/layout/matrix1" loCatId="matrix" qsTypeId="urn:microsoft.com/office/officeart/2005/8/quickstyle/simple3" qsCatId="simple" csTypeId="urn:microsoft.com/office/officeart/2005/8/colors/accent0_3" csCatId="mainScheme" phldr="1"/>
      <dgm:spPr/>
      <dgm:t>
        <a:bodyPr/>
        <a:lstStyle/>
        <a:p>
          <a:endParaRPr lang="lt-LT"/>
        </a:p>
      </dgm:t>
    </dgm:pt>
    <dgm:pt modelId="{CEA4EEC1-358A-4C02-A019-239C605E143B}">
      <dgm:prSet phldrT="[Tekstas]" custT="1"/>
      <dgm:spPr>
        <a:solidFill>
          <a:schemeClr val="tx2">
            <a:lumMod val="20000"/>
            <a:lumOff val="80000"/>
          </a:schemeClr>
        </a:solidFill>
        <a:ln>
          <a:solidFill>
            <a:schemeClr val="bg2">
              <a:lumMod val="50000"/>
            </a:schemeClr>
          </a:solidFill>
        </a:ln>
        <a:effectLst>
          <a:glow rad="228600">
            <a:schemeClr val="accent1">
              <a:satMod val="175000"/>
              <a:alpha val="40000"/>
            </a:schemeClr>
          </a:glow>
        </a:effectLst>
        <a:scene3d>
          <a:camera prst="orthographicFront"/>
          <a:lightRig rig="flat" dir="t"/>
        </a:scene3d>
        <a:sp3d prstMaterial="dkEdge">
          <a:bevelT w="8200" h="38100" prst="artDeco"/>
        </a:sp3d>
      </dgm:spPr>
      <dgm:t>
        <a:bodyPr/>
        <a:lstStyle/>
        <a:p>
          <a:pPr algn="just"/>
          <a:r>
            <a:rPr lang="lt-LT" sz="1050" dirty="0">
              <a:latin typeface="Times New Roman" pitchFamily="18" charset="0"/>
              <a:cs typeface="Times New Roman" pitchFamily="18" charset="0"/>
            </a:rPr>
            <a:t>     Bendrovė šilumos tiekimo bei geriamojo vandens gavybos, tiekimo ir nuotekų tvarkymo veikloje konkurentų neturi, šilumos gamybos srityje konkuruoja su NŠG.</a:t>
          </a:r>
        </a:p>
      </dgm:t>
    </dgm:pt>
    <dgm:pt modelId="{F6F90CF2-0A5F-42EE-A978-3311765741EC}" type="parTrans" cxnId="{8C401BFF-CC7D-4040-A428-E63B7C734D23}">
      <dgm:prSet/>
      <dgm:spPr/>
      <dgm:t>
        <a:bodyPr/>
        <a:lstStyle/>
        <a:p>
          <a:endParaRPr lang="lt-LT" sz="1050">
            <a:latin typeface="Times New Roman" pitchFamily="18" charset="0"/>
            <a:cs typeface="Times New Roman" pitchFamily="18" charset="0"/>
          </a:endParaRPr>
        </a:p>
      </dgm:t>
    </dgm:pt>
    <dgm:pt modelId="{35C34BEF-675D-4141-87AA-BC0B4E7A6C8F}" type="sibTrans" cxnId="{8C401BFF-CC7D-4040-A428-E63B7C734D23}">
      <dgm:prSet/>
      <dgm:spPr/>
      <dgm:t>
        <a:bodyPr/>
        <a:lstStyle/>
        <a:p>
          <a:endParaRPr lang="lt-LT" sz="1050">
            <a:latin typeface="Times New Roman" pitchFamily="18" charset="0"/>
            <a:cs typeface="Times New Roman" pitchFamily="18" charset="0"/>
          </a:endParaRPr>
        </a:p>
      </dgm:t>
    </dgm:pt>
    <dgm:pt modelId="{6004AF77-1D03-4C5F-8FC6-F01CB679879C}">
      <dgm:prSet phldrT="[Tekstas]" custT="1"/>
      <dgm:spPr>
        <a:solidFill>
          <a:schemeClr val="tx2">
            <a:lumMod val="20000"/>
            <a:lumOff val="80000"/>
          </a:schemeClr>
        </a:solidFill>
        <a:ln>
          <a:solidFill>
            <a:schemeClr val="bg2">
              <a:lumMod val="50000"/>
            </a:schemeClr>
          </a:solidFill>
        </a:ln>
        <a:effectLst>
          <a:glow rad="228600">
            <a:schemeClr val="accent1">
              <a:satMod val="175000"/>
              <a:alpha val="40000"/>
            </a:schemeClr>
          </a:glow>
        </a:effectLst>
        <a:scene3d>
          <a:camera prst="orthographicFront"/>
          <a:lightRig rig="flat" dir="t"/>
        </a:scene3d>
        <a:sp3d>
          <a:bevelT w="114300" prst="artDeco"/>
        </a:sp3d>
      </dgm:spPr>
      <dgm:t>
        <a:bodyPr/>
        <a:lstStyle/>
        <a:p>
          <a:pPr algn="just">
            <a:lnSpc>
              <a:spcPct val="90000"/>
            </a:lnSpc>
            <a:spcAft>
              <a:spcPct val="35000"/>
            </a:spcAft>
          </a:pPr>
          <a:endParaRPr lang="lt-LT" sz="1050" dirty="0">
            <a:latin typeface="Times New Roman" pitchFamily="18" charset="0"/>
            <a:cs typeface="Times New Roman" pitchFamily="18" charset="0"/>
          </a:endParaRPr>
        </a:p>
        <a:p>
          <a:pPr algn="just">
            <a:lnSpc>
              <a:spcPct val="90000"/>
            </a:lnSpc>
            <a:spcAft>
              <a:spcPct val="35000"/>
            </a:spcAft>
          </a:pPr>
          <a:endParaRPr lang="en-GB" sz="1050" dirty="0">
            <a:latin typeface="Times New Roman" pitchFamily="18" charset="0"/>
            <a:cs typeface="Times New Roman" pitchFamily="18" charset="0"/>
          </a:endParaRPr>
        </a:p>
        <a:p>
          <a:pPr algn="just">
            <a:lnSpc>
              <a:spcPct val="100000"/>
            </a:lnSpc>
            <a:spcAft>
              <a:spcPts val="0"/>
            </a:spcAft>
          </a:pPr>
          <a:r>
            <a:rPr lang="lt-LT" sz="1050" dirty="0">
              <a:latin typeface="Times New Roman" pitchFamily="18" charset="0"/>
              <a:cs typeface="Times New Roman" pitchFamily="18" charset="0"/>
            </a:rPr>
            <a:t>      </a:t>
          </a:r>
        </a:p>
        <a:p>
          <a:pPr algn="just">
            <a:lnSpc>
              <a:spcPct val="100000"/>
            </a:lnSpc>
            <a:spcAft>
              <a:spcPts val="0"/>
            </a:spcAft>
          </a:pPr>
          <a:r>
            <a:rPr lang="lt-LT" sz="1050" dirty="0">
              <a:latin typeface="Times New Roman" pitchFamily="18" charset="0"/>
              <a:cs typeface="Times New Roman" pitchFamily="18" charset="0"/>
            </a:rPr>
            <a:t>      </a:t>
          </a:r>
        </a:p>
        <a:p>
          <a:pPr algn="just">
            <a:lnSpc>
              <a:spcPct val="100000"/>
            </a:lnSpc>
            <a:spcAft>
              <a:spcPts val="0"/>
            </a:spcAft>
          </a:pPr>
          <a:r>
            <a:rPr lang="lt-LT" sz="1050" dirty="0">
              <a:latin typeface="Times New Roman" pitchFamily="18" charset="0"/>
              <a:cs typeface="Times New Roman" pitchFamily="18" charset="0"/>
            </a:rPr>
            <a:t>      Šilumos gamybai naudojamos gamtinės dujos ir biokuras. Bendrovės šilumos kainoje didžiąją dalį sąnaudų sudaro kuro žaliavos pirkimas. Bendrovė dujas įsigyja biržoje ir rinkoje pagal sutartis. VERT, nustatydama viršutines paslaugų kainų ribas, reguliuoja gamtinių dujų ir elektros energijos pardavimo, perdavimo ir skirstymo paslaugų kainas. Bendrovė biokurą perka sudarydama sandorius per energijos išteklių biržos operatorių UAB BALTPOOL ir rinkoje pagal sutartis.</a:t>
          </a:r>
        </a:p>
        <a:p>
          <a:pPr algn="just">
            <a:lnSpc>
              <a:spcPct val="100000"/>
            </a:lnSpc>
            <a:spcAft>
              <a:spcPts val="0"/>
            </a:spcAft>
          </a:pPr>
          <a:r>
            <a:rPr lang="lt-LT" sz="1050" dirty="0">
              <a:latin typeface="Times New Roman" pitchFamily="18" charset="0"/>
              <a:cs typeface="Times New Roman" pitchFamily="18" charset="0"/>
            </a:rPr>
            <a:t>      Geriamasis vanduo vartotojams tiekiamas centralizuotais vandentiekio tinklais iš Bendrovės valdomų gręžinių. Bendrovė valdo vandens tiekimo ir nuotekų tvarkymo infrastruktūrą, kurią privalo eksploatuoti ir prižiūrėti vadovaujantis teisės aktais, taisyklėmis ir nustatytais reikalavimais.</a:t>
          </a:r>
        </a:p>
        <a:p>
          <a:pPr algn="just">
            <a:lnSpc>
              <a:spcPct val="100000"/>
            </a:lnSpc>
            <a:spcAft>
              <a:spcPts val="0"/>
            </a:spcAft>
          </a:pPr>
          <a:r>
            <a:rPr lang="lt-LT" sz="1050" dirty="0">
              <a:latin typeface="Times New Roman" pitchFamily="18" charset="0"/>
              <a:cs typeface="Times New Roman" pitchFamily="18" charset="0"/>
            </a:rPr>
            <a:t>     Kiti resursai ir žaliavos būtinos Bendrovės veiklai užtikrinti perkami / įsigyjami Lietuvos Respublikos pirkimų, atliekamų vandentvarkos, energetikos, transporto ar pašto paslaugų srities perkančiųjų subjektų, įstatymo nustatyta tvarka. </a:t>
          </a:r>
        </a:p>
        <a:p>
          <a:pPr algn="just">
            <a:lnSpc>
              <a:spcPct val="100000"/>
            </a:lnSpc>
            <a:spcAft>
              <a:spcPts val="0"/>
            </a:spcAft>
          </a:pPr>
          <a:r>
            <a:rPr lang="lt-LT" sz="1050" dirty="0">
              <a:latin typeface="Times New Roman" pitchFamily="18" charset="0"/>
              <a:cs typeface="Times New Roman" pitchFamily="18" charset="0"/>
            </a:rPr>
            <a:t>     Atsižvelgiant į visus šiuos veiksnius Bendrovė neturi galimybės rinktis </a:t>
          </a:r>
        </a:p>
        <a:p>
          <a:pPr algn="just">
            <a:lnSpc>
              <a:spcPct val="100000"/>
            </a:lnSpc>
            <a:spcAft>
              <a:spcPts val="0"/>
            </a:spcAft>
          </a:pPr>
          <a:r>
            <a:rPr lang="lt-LT" sz="1050" dirty="0">
              <a:latin typeface="Times New Roman" pitchFamily="18" charset="0"/>
              <a:cs typeface="Times New Roman" pitchFamily="18" charset="0"/>
            </a:rPr>
            <a:t>tiekėjus.</a:t>
          </a:r>
        </a:p>
      </dgm:t>
    </dgm:pt>
    <dgm:pt modelId="{F0393BE2-9BFB-4168-9355-93D545CA7C0D}" type="parTrans" cxnId="{4CADEE05-2FE9-4796-BB54-4514FCD7FF73}">
      <dgm:prSet/>
      <dgm:spPr/>
      <dgm:t>
        <a:bodyPr/>
        <a:lstStyle/>
        <a:p>
          <a:endParaRPr lang="lt-LT" sz="1050">
            <a:latin typeface="Times New Roman" pitchFamily="18" charset="0"/>
            <a:cs typeface="Times New Roman" pitchFamily="18" charset="0"/>
          </a:endParaRPr>
        </a:p>
      </dgm:t>
    </dgm:pt>
    <dgm:pt modelId="{1C671DCE-0B09-4D8E-8809-07DA48DA035E}" type="sibTrans" cxnId="{4CADEE05-2FE9-4796-BB54-4514FCD7FF73}">
      <dgm:prSet/>
      <dgm:spPr/>
      <dgm:t>
        <a:bodyPr/>
        <a:lstStyle/>
        <a:p>
          <a:endParaRPr lang="lt-LT" sz="1050">
            <a:latin typeface="Times New Roman" pitchFamily="18" charset="0"/>
            <a:cs typeface="Times New Roman" pitchFamily="18" charset="0"/>
          </a:endParaRPr>
        </a:p>
      </dgm:t>
    </dgm:pt>
    <dgm:pt modelId="{531761FF-ED03-4A01-A252-DDF9C9370D59}">
      <dgm:prSet phldrT="[Tekstas]" custT="1"/>
      <dgm:spPr>
        <a:solidFill>
          <a:schemeClr val="tx2">
            <a:lumMod val="20000"/>
            <a:lumOff val="80000"/>
          </a:schemeClr>
        </a:solidFill>
        <a:ln>
          <a:solidFill>
            <a:schemeClr val="bg2">
              <a:lumMod val="50000"/>
            </a:schemeClr>
          </a:solidFill>
        </a:ln>
        <a:effectLst>
          <a:glow rad="228600">
            <a:schemeClr val="accent1">
              <a:satMod val="175000"/>
              <a:alpha val="40000"/>
            </a:schemeClr>
          </a:glow>
        </a:effectLst>
        <a:scene3d>
          <a:camera prst="orthographicFront"/>
          <a:lightRig rig="flat" dir="t"/>
        </a:scene3d>
        <a:sp3d>
          <a:bevelT w="114300" prst="artDeco"/>
        </a:sp3d>
      </dgm:spPr>
      <dgm:t>
        <a:bodyPr/>
        <a:lstStyle/>
        <a:p>
          <a:pPr algn="just">
            <a:lnSpc>
              <a:spcPct val="100000"/>
            </a:lnSpc>
            <a:spcAft>
              <a:spcPts val="0"/>
            </a:spcAft>
          </a:pPr>
          <a:r>
            <a:rPr lang="lt-LT" sz="1050" dirty="0">
              <a:latin typeface="Times New Roman" pitchFamily="18" charset="0"/>
              <a:cs typeface="Times New Roman" pitchFamily="18" charset="0"/>
            </a:rPr>
            <a:t>     Šilumos gamybos srityje konkurentai yra NŠG. Visagino </a:t>
          </a:r>
        </a:p>
        <a:p>
          <a:pPr algn="just">
            <a:lnSpc>
              <a:spcPct val="100000"/>
            </a:lnSpc>
            <a:spcAft>
              <a:spcPts val="0"/>
            </a:spcAft>
          </a:pPr>
          <a:r>
            <a:rPr lang="lt-LT" sz="1050" dirty="0">
              <a:latin typeface="Times New Roman" pitchFamily="18" charset="0"/>
              <a:cs typeface="Times New Roman" pitchFamily="18" charset="0"/>
            </a:rPr>
            <a:t>savivaldybėje šiuo metu veikia UAB „Visagino linija“, UAB „</a:t>
          </a:r>
          <a:r>
            <a:rPr lang="lt-LT" sz="1050" noProof="0" dirty="0" err="1">
              <a:latin typeface="Times New Roman" pitchFamily="18" charset="0"/>
              <a:cs typeface="Times New Roman" pitchFamily="18" charset="0"/>
            </a:rPr>
            <a:t>Lerenta</a:t>
          </a:r>
          <a:r>
            <a:rPr lang="lt-LT" sz="1050" dirty="0">
              <a:latin typeface="Times New Roman" pitchFamily="18" charset="0"/>
              <a:cs typeface="Times New Roman" pitchFamily="18" charset="0"/>
            </a:rPr>
            <a:t>“,</a:t>
          </a:r>
        </a:p>
        <a:p>
          <a:pPr algn="just">
            <a:lnSpc>
              <a:spcPct val="100000"/>
            </a:lnSpc>
            <a:spcAft>
              <a:spcPts val="0"/>
            </a:spcAft>
          </a:pPr>
          <a:r>
            <a:rPr lang="lt-LT" sz="1050" dirty="0">
              <a:latin typeface="Times New Roman" pitchFamily="18" charset="0"/>
              <a:cs typeface="Times New Roman" pitchFamily="18" charset="0"/>
            </a:rPr>
            <a:t> UAB „Karlų katilinė“, su kuriomis Bendrovė konkuruoja, ypatingai pereinamaisiais mėnesiais, šiltuoju sezonu. VERT nustatyta tvarka kiekvieną mėnesį vyksta šilumos aukcionai, kurių metu nustatomi kiekvieno gamintojo  šilumos gamybos kiekiai ir kainos. Šildymo sezono metu esamų NŠG ir Bendrovės biokuro katilų pajėgumų nepakanka visam šilumos poreikiui patenkinti, todėl likusią dalį šilumos Bendrovė gamina iš gamtinių dujų. Mes esame pasirengę konkuruoti, jei į rinką ateitų kiti NŠG.</a:t>
          </a:r>
        </a:p>
        <a:p>
          <a:pPr algn="just">
            <a:lnSpc>
              <a:spcPct val="100000"/>
            </a:lnSpc>
            <a:spcAft>
              <a:spcPts val="0"/>
            </a:spcAft>
          </a:pPr>
          <a:r>
            <a:rPr lang="lt-LT" sz="1050" dirty="0">
              <a:latin typeface="Times New Roman" pitchFamily="18" charset="0"/>
              <a:cs typeface="Times New Roman" pitchFamily="18" charset="0"/>
            </a:rPr>
            <a:t>     Visagino savivaldybės tarybos 2015 m. lapkričio 6 d. sprendimu Nr. T1-202 Bendrovė paskirta viešuoju geriamojo vandens tiekėju ir nuotekų tvarkytoju Visagino savivaldybės teritorijoje. Bendrovė yra vienintelis licencijuotas geriamojo vandens tiekėjas, todėl neturi konkurentų šioje veikloje.</a:t>
          </a:r>
        </a:p>
        <a:p>
          <a:pPr algn="just">
            <a:lnSpc>
              <a:spcPct val="100000"/>
            </a:lnSpc>
            <a:spcAft>
              <a:spcPts val="0"/>
            </a:spcAft>
          </a:pPr>
          <a:endParaRPr lang="lt-LT" sz="1050" dirty="0">
            <a:latin typeface="Times New Roman" pitchFamily="18" charset="0"/>
            <a:cs typeface="Times New Roman" pitchFamily="18" charset="0"/>
          </a:endParaRPr>
        </a:p>
        <a:p>
          <a:pPr algn="just">
            <a:lnSpc>
              <a:spcPct val="90000"/>
            </a:lnSpc>
            <a:spcAft>
              <a:spcPct val="35000"/>
            </a:spcAft>
          </a:pPr>
          <a:endParaRPr lang="lt-LT" sz="1050" dirty="0">
            <a:latin typeface="Times New Roman" pitchFamily="18" charset="0"/>
            <a:cs typeface="Times New Roman" pitchFamily="18" charset="0"/>
          </a:endParaRPr>
        </a:p>
        <a:p>
          <a:pPr algn="just">
            <a:lnSpc>
              <a:spcPct val="90000"/>
            </a:lnSpc>
            <a:spcAft>
              <a:spcPct val="35000"/>
            </a:spcAft>
          </a:pPr>
          <a:endParaRPr lang="lt-LT" sz="1050" dirty="0">
            <a:latin typeface="Times New Roman" pitchFamily="18" charset="0"/>
            <a:cs typeface="Times New Roman" pitchFamily="18" charset="0"/>
          </a:endParaRPr>
        </a:p>
        <a:p>
          <a:pPr algn="just">
            <a:lnSpc>
              <a:spcPct val="90000"/>
            </a:lnSpc>
            <a:spcAft>
              <a:spcPct val="35000"/>
            </a:spcAft>
          </a:pPr>
          <a:endParaRPr lang="lt-LT" sz="1050" dirty="0">
            <a:latin typeface="Times New Roman" pitchFamily="18" charset="0"/>
            <a:cs typeface="Times New Roman" pitchFamily="18" charset="0"/>
          </a:endParaRPr>
        </a:p>
        <a:p>
          <a:pPr algn="just">
            <a:lnSpc>
              <a:spcPct val="90000"/>
            </a:lnSpc>
            <a:spcAft>
              <a:spcPct val="35000"/>
            </a:spcAft>
          </a:pPr>
          <a:endParaRPr lang="lt-LT" sz="1050" dirty="0">
            <a:latin typeface="Times New Roman" pitchFamily="18" charset="0"/>
            <a:cs typeface="Times New Roman" pitchFamily="18" charset="0"/>
          </a:endParaRPr>
        </a:p>
      </dgm:t>
    </dgm:pt>
    <dgm:pt modelId="{30E3E2D0-CB02-46E1-B4D5-282FEBB3FF4F}" type="parTrans" cxnId="{21DFAB34-FEB6-44DC-9C85-592F260A154F}">
      <dgm:prSet/>
      <dgm:spPr/>
      <dgm:t>
        <a:bodyPr/>
        <a:lstStyle/>
        <a:p>
          <a:endParaRPr lang="lt-LT" sz="1050">
            <a:latin typeface="Times New Roman" pitchFamily="18" charset="0"/>
            <a:cs typeface="Times New Roman" pitchFamily="18" charset="0"/>
          </a:endParaRPr>
        </a:p>
      </dgm:t>
    </dgm:pt>
    <dgm:pt modelId="{83A14045-7FEB-4D93-8DE5-6244F67B1DD7}" type="sibTrans" cxnId="{21DFAB34-FEB6-44DC-9C85-592F260A154F}">
      <dgm:prSet/>
      <dgm:spPr/>
      <dgm:t>
        <a:bodyPr/>
        <a:lstStyle/>
        <a:p>
          <a:endParaRPr lang="lt-LT" sz="1050">
            <a:latin typeface="Times New Roman" pitchFamily="18" charset="0"/>
            <a:cs typeface="Times New Roman" pitchFamily="18" charset="0"/>
          </a:endParaRPr>
        </a:p>
      </dgm:t>
    </dgm:pt>
    <dgm:pt modelId="{1F8FBABC-B221-43AB-B179-AEF3A8E94889}">
      <dgm:prSet phldrT="[Tekstas]" custT="1"/>
      <dgm:spPr>
        <a:solidFill>
          <a:schemeClr val="tx2">
            <a:lumMod val="20000"/>
            <a:lumOff val="80000"/>
          </a:schemeClr>
        </a:solidFill>
        <a:ln>
          <a:solidFill>
            <a:schemeClr val="bg2">
              <a:lumMod val="50000"/>
            </a:schemeClr>
          </a:solidFill>
        </a:ln>
        <a:effectLst>
          <a:glow rad="228600">
            <a:schemeClr val="accent1">
              <a:satMod val="175000"/>
              <a:alpha val="40000"/>
            </a:schemeClr>
          </a:glow>
        </a:effectLst>
        <a:scene3d>
          <a:camera prst="orthographicFront"/>
          <a:lightRig rig="flat" dir="t"/>
        </a:scene3d>
        <a:sp3d>
          <a:bevelT w="114300" prst="artDeco"/>
        </a:sp3d>
      </dgm:spPr>
      <dgm:t>
        <a:bodyPr/>
        <a:lstStyle/>
        <a:p>
          <a:r>
            <a:rPr lang="pt-BR" sz="1050">
              <a:latin typeface="Times New Roman" pitchFamily="18" charset="0"/>
              <a:cs typeface="Times New Roman" pitchFamily="18" charset="0"/>
            </a:rPr>
            <a:t>Visagino savivaldybės </a:t>
          </a:r>
          <a:r>
            <a:rPr lang="lt-LT" sz="1050">
              <a:latin typeface="Times New Roman" pitchFamily="18" charset="0"/>
              <a:cs typeface="Times New Roman" pitchFamily="18" charset="0"/>
            </a:rPr>
            <a:t>vartotojai (gyventojai ir abonentai), iš jų didžiausias – IAE (</a:t>
          </a:r>
          <a:r>
            <a:rPr lang="pt-BR" sz="1050">
              <a:latin typeface="Times New Roman" pitchFamily="18" charset="0"/>
              <a:cs typeface="Times New Roman" pitchFamily="18" charset="0"/>
            </a:rPr>
            <a:t>strateginis šalies objektas</a:t>
          </a:r>
          <a:r>
            <a:rPr lang="lt-LT" sz="1050">
              <a:latin typeface="Times New Roman" pitchFamily="18" charset="0"/>
              <a:cs typeface="Times New Roman" pitchFamily="18" charset="0"/>
            </a:rPr>
            <a:t>)</a:t>
          </a:r>
          <a:r>
            <a:rPr lang="pt-BR" sz="1050">
              <a:latin typeface="Times New Roman" pitchFamily="18" charset="0"/>
              <a:cs typeface="Times New Roman" pitchFamily="18" charset="0"/>
            </a:rPr>
            <a:t>.</a:t>
          </a:r>
          <a:endParaRPr lang="lt-LT" sz="1050" dirty="0">
            <a:latin typeface="Times New Roman" pitchFamily="18" charset="0"/>
            <a:cs typeface="Times New Roman" pitchFamily="18" charset="0"/>
          </a:endParaRPr>
        </a:p>
      </dgm:t>
    </dgm:pt>
    <dgm:pt modelId="{E38F293E-480F-4FD9-8C55-A0C3093D0266}" type="parTrans" cxnId="{5C4B4111-3068-43F4-9C94-A18686359892}">
      <dgm:prSet/>
      <dgm:spPr/>
      <dgm:t>
        <a:bodyPr/>
        <a:lstStyle/>
        <a:p>
          <a:endParaRPr lang="lt-LT"/>
        </a:p>
      </dgm:t>
    </dgm:pt>
    <dgm:pt modelId="{02283C7C-ADC2-4DDB-9279-C4521A60C9BB}" type="sibTrans" cxnId="{5C4B4111-3068-43F4-9C94-A18686359892}">
      <dgm:prSet/>
      <dgm:spPr/>
      <dgm:t>
        <a:bodyPr/>
        <a:lstStyle/>
        <a:p>
          <a:endParaRPr lang="lt-LT"/>
        </a:p>
      </dgm:t>
    </dgm:pt>
    <dgm:pt modelId="{693FA9C5-C39D-472A-BC20-921642B3236A}">
      <dgm:prSet custT="1"/>
      <dgm:spPr>
        <a:solidFill>
          <a:schemeClr val="tx2">
            <a:lumMod val="20000"/>
            <a:lumOff val="80000"/>
          </a:schemeClr>
        </a:solidFill>
        <a:ln>
          <a:solidFill>
            <a:schemeClr val="bg2">
              <a:lumMod val="50000"/>
            </a:schemeClr>
          </a:solidFill>
        </a:ln>
        <a:effectLst>
          <a:glow rad="228600">
            <a:schemeClr val="accent1">
              <a:satMod val="175000"/>
              <a:alpha val="40000"/>
            </a:schemeClr>
          </a:glow>
        </a:effectLst>
        <a:scene3d>
          <a:camera prst="orthographicFront"/>
          <a:lightRig rig="flat" dir="t"/>
        </a:scene3d>
        <a:sp3d>
          <a:bevelT w="114300" prst="artDeco"/>
        </a:sp3d>
      </dgm:spPr>
      <dgm:t>
        <a:bodyPr/>
        <a:lstStyle/>
        <a:p>
          <a:r>
            <a:rPr lang="lt-LT" sz="1050" dirty="0">
              <a:latin typeface="Times New Roman" pitchFamily="18" charset="0"/>
              <a:cs typeface="Times New Roman" pitchFamily="18" charset="0"/>
            </a:rPr>
            <a:t>Produktų-substitutų nėra. </a:t>
          </a:r>
        </a:p>
      </dgm:t>
    </dgm:pt>
    <dgm:pt modelId="{2A137D48-0D76-4EF0-AA14-3BAC9665BFFA}" type="parTrans" cxnId="{3DFA8700-9510-4A76-833A-89BC1CC446C7}">
      <dgm:prSet/>
      <dgm:spPr/>
      <dgm:t>
        <a:bodyPr/>
        <a:lstStyle/>
        <a:p>
          <a:endParaRPr lang="lt-LT"/>
        </a:p>
      </dgm:t>
    </dgm:pt>
    <dgm:pt modelId="{3C5A5217-F0D3-4568-93EB-75CC75E5F739}" type="sibTrans" cxnId="{3DFA8700-9510-4A76-833A-89BC1CC446C7}">
      <dgm:prSet/>
      <dgm:spPr/>
      <dgm:t>
        <a:bodyPr/>
        <a:lstStyle/>
        <a:p>
          <a:endParaRPr lang="lt-LT"/>
        </a:p>
      </dgm:t>
    </dgm:pt>
    <dgm:pt modelId="{0BD0AA27-5880-4DBF-8BCD-3A4CE819CCC0}" type="pres">
      <dgm:prSet presAssocID="{BBC56503-C102-4336-8563-BA185C2A2F9D}" presName="diagram" presStyleCnt="0">
        <dgm:presLayoutVars>
          <dgm:chMax val="1"/>
          <dgm:dir/>
          <dgm:animLvl val="ctr"/>
          <dgm:resizeHandles val="exact"/>
        </dgm:presLayoutVars>
      </dgm:prSet>
      <dgm:spPr/>
      <dgm:t>
        <a:bodyPr/>
        <a:lstStyle/>
        <a:p>
          <a:endParaRPr lang="lt-LT"/>
        </a:p>
      </dgm:t>
    </dgm:pt>
    <dgm:pt modelId="{2980B2AC-97B4-4FA7-837D-DA8FFB7D3F32}" type="pres">
      <dgm:prSet presAssocID="{BBC56503-C102-4336-8563-BA185C2A2F9D}" presName="matrix" presStyleCnt="0"/>
      <dgm:spPr>
        <a:scene3d>
          <a:camera prst="orthographicFront"/>
          <a:lightRig rig="threePt" dir="t"/>
        </a:scene3d>
        <a:sp3d>
          <a:bevelT w="114300" prst="artDeco"/>
        </a:sp3d>
      </dgm:spPr>
    </dgm:pt>
    <dgm:pt modelId="{A522FF87-A91D-4FD9-872C-B5070E9D2305}" type="pres">
      <dgm:prSet presAssocID="{BBC56503-C102-4336-8563-BA185C2A2F9D}" presName="tile1" presStyleLbl="node1" presStyleIdx="0" presStyleCnt="4" custLinFactNeighborX="167" custLinFactNeighborY="-1094"/>
      <dgm:spPr/>
      <dgm:t>
        <a:bodyPr/>
        <a:lstStyle/>
        <a:p>
          <a:endParaRPr lang="lt-LT"/>
        </a:p>
      </dgm:t>
    </dgm:pt>
    <dgm:pt modelId="{97FFD488-BB41-4786-8518-F27E49C65DE3}" type="pres">
      <dgm:prSet presAssocID="{BBC56503-C102-4336-8563-BA185C2A2F9D}" presName="tile1text" presStyleLbl="node1" presStyleIdx="0" presStyleCnt="4">
        <dgm:presLayoutVars>
          <dgm:chMax val="0"/>
          <dgm:chPref val="0"/>
          <dgm:bulletEnabled val="1"/>
        </dgm:presLayoutVars>
      </dgm:prSet>
      <dgm:spPr/>
      <dgm:t>
        <a:bodyPr/>
        <a:lstStyle/>
        <a:p>
          <a:endParaRPr lang="lt-LT"/>
        </a:p>
      </dgm:t>
    </dgm:pt>
    <dgm:pt modelId="{E39E5B40-DFF9-4717-8F59-EF4E771F7929}" type="pres">
      <dgm:prSet presAssocID="{BBC56503-C102-4336-8563-BA185C2A2F9D}" presName="tile2" presStyleLbl="node1" presStyleIdx="1" presStyleCnt="4" custLinFactNeighborX="178" custLinFactNeighborY="351"/>
      <dgm:spPr/>
      <dgm:t>
        <a:bodyPr/>
        <a:lstStyle/>
        <a:p>
          <a:endParaRPr lang="lt-LT"/>
        </a:p>
      </dgm:t>
    </dgm:pt>
    <dgm:pt modelId="{5A5794CB-ED8B-4F9A-81B0-2C6EBBCCD20F}" type="pres">
      <dgm:prSet presAssocID="{BBC56503-C102-4336-8563-BA185C2A2F9D}" presName="tile2text" presStyleLbl="node1" presStyleIdx="1" presStyleCnt="4">
        <dgm:presLayoutVars>
          <dgm:chMax val="0"/>
          <dgm:chPref val="0"/>
          <dgm:bulletEnabled val="1"/>
        </dgm:presLayoutVars>
      </dgm:prSet>
      <dgm:spPr/>
      <dgm:t>
        <a:bodyPr/>
        <a:lstStyle/>
        <a:p>
          <a:endParaRPr lang="lt-LT"/>
        </a:p>
      </dgm:t>
    </dgm:pt>
    <dgm:pt modelId="{721E3CA5-92EA-40EA-A0D7-1F96B5AC764E}" type="pres">
      <dgm:prSet presAssocID="{BBC56503-C102-4336-8563-BA185C2A2F9D}" presName="tile3" presStyleLbl="node1" presStyleIdx="2" presStyleCnt="4" custScaleY="108216" custLinFactNeighborY="-3122"/>
      <dgm:spPr/>
      <dgm:t>
        <a:bodyPr/>
        <a:lstStyle/>
        <a:p>
          <a:endParaRPr lang="lt-LT"/>
        </a:p>
      </dgm:t>
    </dgm:pt>
    <dgm:pt modelId="{36B4C4DA-DB8D-45E2-9C0C-66A513B4BEBD}" type="pres">
      <dgm:prSet presAssocID="{BBC56503-C102-4336-8563-BA185C2A2F9D}" presName="tile3text" presStyleLbl="node1" presStyleIdx="2" presStyleCnt="4">
        <dgm:presLayoutVars>
          <dgm:chMax val="0"/>
          <dgm:chPref val="0"/>
          <dgm:bulletEnabled val="1"/>
        </dgm:presLayoutVars>
      </dgm:prSet>
      <dgm:spPr/>
      <dgm:t>
        <a:bodyPr/>
        <a:lstStyle/>
        <a:p>
          <a:endParaRPr lang="lt-LT"/>
        </a:p>
      </dgm:t>
    </dgm:pt>
    <dgm:pt modelId="{20FF684D-B37A-4D91-ACE5-8ED8FA3EB98C}" type="pres">
      <dgm:prSet presAssocID="{BBC56503-C102-4336-8563-BA185C2A2F9D}" presName="tile4" presStyleLbl="node1" presStyleIdx="3" presStyleCnt="4" custLinFactNeighborX="178" custLinFactNeighborY="2054"/>
      <dgm:spPr/>
      <dgm:t>
        <a:bodyPr/>
        <a:lstStyle/>
        <a:p>
          <a:endParaRPr lang="lt-LT"/>
        </a:p>
      </dgm:t>
    </dgm:pt>
    <dgm:pt modelId="{0D03CB82-AF78-4506-A586-A368E102246D}" type="pres">
      <dgm:prSet presAssocID="{BBC56503-C102-4336-8563-BA185C2A2F9D}" presName="tile4text" presStyleLbl="node1" presStyleIdx="3" presStyleCnt="4">
        <dgm:presLayoutVars>
          <dgm:chMax val="0"/>
          <dgm:chPref val="0"/>
          <dgm:bulletEnabled val="1"/>
        </dgm:presLayoutVars>
      </dgm:prSet>
      <dgm:spPr/>
      <dgm:t>
        <a:bodyPr/>
        <a:lstStyle/>
        <a:p>
          <a:endParaRPr lang="lt-LT"/>
        </a:p>
      </dgm:t>
    </dgm:pt>
    <dgm:pt modelId="{C6BA3791-1116-4BC2-8045-58D0374376DE}" type="pres">
      <dgm:prSet presAssocID="{BBC56503-C102-4336-8563-BA185C2A2F9D}" presName="centerTile" presStyleLbl="fgShp" presStyleIdx="0" presStyleCnt="1" custScaleX="97000" custScaleY="71067" custLinFactNeighborX="882" custLinFactNeighborY="1212">
        <dgm:presLayoutVars>
          <dgm:chMax val="0"/>
          <dgm:chPref val="0"/>
        </dgm:presLayoutVars>
      </dgm:prSet>
      <dgm:spPr/>
      <dgm:t>
        <a:bodyPr/>
        <a:lstStyle/>
        <a:p>
          <a:endParaRPr lang="lt-LT"/>
        </a:p>
      </dgm:t>
    </dgm:pt>
  </dgm:ptLst>
  <dgm:cxnLst>
    <dgm:cxn modelId="{4CADEE05-2FE9-4796-BB54-4514FCD7FF73}" srcId="{CEA4EEC1-358A-4C02-A019-239C605E143B}" destId="{6004AF77-1D03-4C5F-8FC6-F01CB679879C}" srcOrd="0" destOrd="0" parTransId="{F0393BE2-9BFB-4168-9355-93D545CA7C0D}" sibTransId="{1C671DCE-0B09-4D8E-8809-07DA48DA035E}"/>
    <dgm:cxn modelId="{DAD9D138-AE73-40B8-96E3-D5364FB534A5}" type="presOf" srcId="{6004AF77-1D03-4C5F-8FC6-F01CB679879C}" destId="{97FFD488-BB41-4786-8518-F27E49C65DE3}" srcOrd="1" destOrd="0" presId="urn:microsoft.com/office/officeart/2005/8/layout/matrix1"/>
    <dgm:cxn modelId="{5C4B4111-3068-43F4-9C94-A18686359892}" srcId="{CEA4EEC1-358A-4C02-A019-239C605E143B}" destId="{1F8FBABC-B221-43AB-B179-AEF3A8E94889}" srcOrd="1" destOrd="0" parTransId="{E38F293E-480F-4FD9-8C55-A0C3093D0266}" sibTransId="{02283C7C-ADC2-4DDB-9279-C4521A60C9BB}"/>
    <dgm:cxn modelId="{04C1CC6E-813B-4A12-AFCF-D72C0890A1CB}" type="presOf" srcId="{693FA9C5-C39D-472A-BC20-921642B3236A}" destId="{20FF684D-B37A-4D91-ACE5-8ED8FA3EB98C}" srcOrd="0" destOrd="0" presId="urn:microsoft.com/office/officeart/2005/8/layout/matrix1"/>
    <dgm:cxn modelId="{FBF55C42-3D73-48B4-844B-DA11F4D8B141}" type="presOf" srcId="{1F8FBABC-B221-43AB-B179-AEF3A8E94889}" destId="{E39E5B40-DFF9-4717-8F59-EF4E771F7929}" srcOrd="0" destOrd="0" presId="urn:microsoft.com/office/officeart/2005/8/layout/matrix1"/>
    <dgm:cxn modelId="{9BB76173-9CAC-4A2C-B93E-EC98706CB464}" type="presOf" srcId="{CEA4EEC1-358A-4C02-A019-239C605E143B}" destId="{C6BA3791-1116-4BC2-8045-58D0374376DE}" srcOrd="0" destOrd="0" presId="urn:microsoft.com/office/officeart/2005/8/layout/matrix1"/>
    <dgm:cxn modelId="{06DF3C1F-A262-4BCA-AAE7-C42584869802}" type="presOf" srcId="{1F8FBABC-B221-43AB-B179-AEF3A8E94889}" destId="{5A5794CB-ED8B-4F9A-81B0-2C6EBBCCD20F}" srcOrd="1" destOrd="0" presId="urn:microsoft.com/office/officeart/2005/8/layout/matrix1"/>
    <dgm:cxn modelId="{8C401BFF-CC7D-4040-A428-E63B7C734D23}" srcId="{BBC56503-C102-4336-8563-BA185C2A2F9D}" destId="{CEA4EEC1-358A-4C02-A019-239C605E143B}" srcOrd="0" destOrd="0" parTransId="{F6F90CF2-0A5F-42EE-A978-3311765741EC}" sibTransId="{35C34BEF-675D-4141-87AA-BC0B4E7A6C8F}"/>
    <dgm:cxn modelId="{A0AF6349-155C-47D9-90EB-766181BDCD01}" type="presOf" srcId="{531761FF-ED03-4A01-A252-DDF9C9370D59}" destId="{721E3CA5-92EA-40EA-A0D7-1F96B5AC764E}" srcOrd="0" destOrd="0" presId="urn:microsoft.com/office/officeart/2005/8/layout/matrix1"/>
    <dgm:cxn modelId="{3DFA8700-9510-4A76-833A-89BC1CC446C7}" srcId="{CEA4EEC1-358A-4C02-A019-239C605E143B}" destId="{693FA9C5-C39D-472A-BC20-921642B3236A}" srcOrd="3" destOrd="0" parTransId="{2A137D48-0D76-4EF0-AA14-3BAC9665BFFA}" sibTransId="{3C5A5217-F0D3-4568-93EB-75CC75E5F739}"/>
    <dgm:cxn modelId="{FF1D8F03-9AED-4DF4-9A2F-ADA6EB34639C}" type="presOf" srcId="{531761FF-ED03-4A01-A252-DDF9C9370D59}" destId="{36B4C4DA-DB8D-45E2-9C0C-66A513B4BEBD}" srcOrd="1" destOrd="0" presId="urn:microsoft.com/office/officeart/2005/8/layout/matrix1"/>
    <dgm:cxn modelId="{A7F6137A-8623-45BF-9FA0-CEE209E78244}" type="presOf" srcId="{6004AF77-1D03-4C5F-8FC6-F01CB679879C}" destId="{A522FF87-A91D-4FD9-872C-B5070E9D2305}" srcOrd="0" destOrd="0" presId="urn:microsoft.com/office/officeart/2005/8/layout/matrix1"/>
    <dgm:cxn modelId="{3A1DDDDE-FACE-4A38-9F9A-719C4299CBE9}" type="presOf" srcId="{693FA9C5-C39D-472A-BC20-921642B3236A}" destId="{0D03CB82-AF78-4506-A586-A368E102246D}" srcOrd="1" destOrd="0" presId="urn:microsoft.com/office/officeart/2005/8/layout/matrix1"/>
    <dgm:cxn modelId="{21DFAB34-FEB6-44DC-9C85-592F260A154F}" srcId="{CEA4EEC1-358A-4C02-A019-239C605E143B}" destId="{531761FF-ED03-4A01-A252-DDF9C9370D59}" srcOrd="2" destOrd="0" parTransId="{30E3E2D0-CB02-46E1-B4D5-282FEBB3FF4F}" sibTransId="{83A14045-7FEB-4D93-8DE5-6244F67B1DD7}"/>
    <dgm:cxn modelId="{9EDCE9A0-2AB3-4E53-8904-32DCC8A71E8C}" type="presOf" srcId="{BBC56503-C102-4336-8563-BA185C2A2F9D}" destId="{0BD0AA27-5880-4DBF-8BCD-3A4CE819CCC0}" srcOrd="0" destOrd="0" presId="urn:microsoft.com/office/officeart/2005/8/layout/matrix1"/>
    <dgm:cxn modelId="{3690F979-4E1B-400E-8AAD-2C9669B21A10}" type="presParOf" srcId="{0BD0AA27-5880-4DBF-8BCD-3A4CE819CCC0}" destId="{2980B2AC-97B4-4FA7-837D-DA8FFB7D3F32}" srcOrd="0" destOrd="0" presId="urn:microsoft.com/office/officeart/2005/8/layout/matrix1"/>
    <dgm:cxn modelId="{2B1C4387-FADF-4001-9673-2EEE6CD81161}" type="presParOf" srcId="{2980B2AC-97B4-4FA7-837D-DA8FFB7D3F32}" destId="{A522FF87-A91D-4FD9-872C-B5070E9D2305}" srcOrd="0" destOrd="0" presId="urn:microsoft.com/office/officeart/2005/8/layout/matrix1"/>
    <dgm:cxn modelId="{F43A6B80-ECF0-4AA6-B8DD-C80149B2D420}" type="presParOf" srcId="{2980B2AC-97B4-4FA7-837D-DA8FFB7D3F32}" destId="{97FFD488-BB41-4786-8518-F27E49C65DE3}" srcOrd="1" destOrd="0" presId="urn:microsoft.com/office/officeart/2005/8/layout/matrix1"/>
    <dgm:cxn modelId="{AD04D722-3ABA-4574-BDF3-675CF2FDF929}" type="presParOf" srcId="{2980B2AC-97B4-4FA7-837D-DA8FFB7D3F32}" destId="{E39E5B40-DFF9-4717-8F59-EF4E771F7929}" srcOrd="2" destOrd="0" presId="urn:microsoft.com/office/officeart/2005/8/layout/matrix1"/>
    <dgm:cxn modelId="{BB961B38-C100-49FB-A919-F8A1BBD91F89}" type="presParOf" srcId="{2980B2AC-97B4-4FA7-837D-DA8FFB7D3F32}" destId="{5A5794CB-ED8B-4F9A-81B0-2C6EBBCCD20F}" srcOrd="3" destOrd="0" presId="urn:microsoft.com/office/officeart/2005/8/layout/matrix1"/>
    <dgm:cxn modelId="{C206E721-5A77-42F4-A731-5164D90F938E}" type="presParOf" srcId="{2980B2AC-97B4-4FA7-837D-DA8FFB7D3F32}" destId="{721E3CA5-92EA-40EA-A0D7-1F96B5AC764E}" srcOrd="4" destOrd="0" presId="urn:microsoft.com/office/officeart/2005/8/layout/matrix1"/>
    <dgm:cxn modelId="{965CDC9F-DD84-4910-ACA9-DEE4822DE675}" type="presParOf" srcId="{2980B2AC-97B4-4FA7-837D-DA8FFB7D3F32}" destId="{36B4C4DA-DB8D-45E2-9C0C-66A513B4BEBD}" srcOrd="5" destOrd="0" presId="urn:microsoft.com/office/officeart/2005/8/layout/matrix1"/>
    <dgm:cxn modelId="{D9FF8C4D-B3A0-488E-A595-A15D27ABA562}" type="presParOf" srcId="{2980B2AC-97B4-4FA7-837D-DA8FFB7D3F32}" destId="{20FF684D-B37A-4D91-ACE5-8ED8FA3EB98C}" srcOrd="6" destOrd="0" presId="urn:microsoft.com/office/officeart/2005/8/layout/matrix1"/>
    <dgm:cxn modelId="{20A5A81A-0DE0-4EC8-8A94-554A89FA994A}" type="presParOf" srcId="{2980B2AC-97B4-4FA7-837D-DA8FFB7D3F32}" destId="{0D03CB82-AF78-4506-A586-A368E102246D}" srcOrd="7" destOrd="0" presId="urn:microsoft.com/office/officeart/2005/8/layout/matrix1"/>
    <dgm:cxn modelId="{33AD0008-9F99-42F6-BB7C-5BFD3A2A7E5E}" type="presParOf" srcId="{0BD0AA27-5880-4DBF-8BCD-3A4CE819CCC0}" destId="{C6BA3791-1116-4BC2-8045-58D0374376DE}" srcOrd="1" destOrd="0" presId="urn:microsoft.com/office/officeart/2005/8/layout/matrix1"/>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809B-6B31-44A4-9E9D-64EACEBE47F7}">
      <dsp:nvSpPr>
        <dsp:cNvPr id="0" name=""/>
        <dsp:cNvSpPr/>
      </dsp:nvSpPr>
      <dsp:spPr>
        <a:xfrm>
          <a:off x="0" y="60387"/>
          <a:ext cx="11084943" cy="1872000"/>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5400000" scaled="1"/>
          <a:tileRect/>
        </a:gradFill>
        <a:ln w="15875"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lt-LT" sz="2000" b="1" u="none" kern="1200" dirty="0">
              <a:solidFill>
                <a:schemeClr val="tx1"/>
              </a:solidFill>
              <a:latin typeface="Times New Roman" pitchFamily="18" charset="0"/>
              <a:cs typeface="Times New Roman" pitchFamily="18" charset="0"/>
            </a:rPr>
            <a:t>TURINYS</a:t>
          </a:r>
          <a:endParaRPr lang="en-GB" sz="2000" u="none" kern="1200" dirty="0">
            <a:solidFill>
              <a:schemeClr val="tx1"/>
            </a:solidFill>
            <a:latin typeface="Times New Roman" pitchFamily="18" charset="0"/>
            <a:cs typeface="Times New Roman" pitchFamily="18" charset="0"/>
          </a:endParaRPr>
        </a:p>
      </dsp:txBody>
      <dsp:txXfrm>
        <a:off x="0" y="60387"/>
        <a:ext cx="11084943" cy="1872000"/>
      </dsp:txXfrm>
    </dsp:sp>
    <dsp:sp modelId="{BAE57A50-E5EC-4E4E-8FEB-56A477FDBC23}">
      <dsp:nvSpPr>
        <dsp:cNvPr id="0" name=""/>
        <dsp:cNvSpPr/>
      </dsp:nvSpPr>
      <dsp:spPr>
        <a:xfrm>
          <a:off x="0" y="1734956"/>
          <a:ext cx="11084943" cy="3780530"/>
        </a:xfrm>
        <a:prstGeom prst="rect">
          <a:avLst/>
        </a:prstGeom>
        <a:gradFill rotWithShape="0">
          <a:gsLst>
            <a:gs pos="94737">
              <a:schemeClr val="accent1">
                <a:lumMod val="10000"/>
                <a:lumOff val="90000"/>
              </a:schemeClr>
            </a:gs>
            <a:gs pos="0">
              <a:srgbClr val="669900"/>
            </a:gs>
            <a:gs pos="70000">
              <a:schemeClr val="bg2">
                <a:lumMod val="20000"/>
                <a:lumOff val="80000"/>
              </a:schemeClr>
            </a:gs>
          </a:gsLst>
          <a:lin ang="5400000" scaled="0"/>
        </a:gra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STRATEGIJOS SANTRAUKA...................................................................................................................................................................................</a:t>
          </a:r>
          <a:r>
            <a:rPr lang="ru-RU" sz="1400" kern="1200" dirty="0">
              <a:latin typeface="Times New Roman" pitchFamily="18" charset="0"/>
              <a:cs typeface="Times New Roman" pitchFamily="18" charset="0"/>
            </a:rPr>
            <a:t>	3</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BENDROVĖS VEIKLOS APRAŠYMAS IR VEIKLOS FINANSINIAI RODIKLIAI.............................................................................................</a:t>
          </a:r>
          <a:r>
            <a:rPr lang="ru-RU" sz="1400" kern="1200" dirty="0">
              <a:latin typeface="Times New Roman" pitchFamily="18" charset="0"/>
              <a:cs typeface="Times New Roman" pitchFamily="18" charset="0"/>
            </a:rPr>
            <a:t>	5</a:t>
          </a:r>
          <a:endParaRPr lang="en-GB" sz="1400" kern="1200" dirty="0">
            <a:latin typeface="Times New Roman" pitchFamily="18" charset="0"/>
            <a:cs typeface="Times New Roman" pitchFamily="18" charset="0"/>
          </a:endParaRPr>
        </a:p>
        <a:p>
          <a:pPr marL="114300" lvl="1" indent="-114300" algn="l" defTabSz="622300" rtl="0">
            <a:lnSpc>
              <a:spcPct val="10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BENDROVĖS APLINKOS VEIKSNIŲ ANALIZĖ....................................................................................................................................................</a:t>
          </a:r>
          <a:r>
            <a:rPr lang="ru-RU" sz="1400" kern="1200" dirty="0">
              <a:latin typeface="Times New Roman" pitchFamily="18" charset="0"/>
              <a:cs typeface="Times New Roman" pitchFamily="18" charset="0"/>
            </a:rPr>
            <a:t>	9</a:t>
          </a:r>
          <a:r>
            <a:rPr lang="lt-LT" sz="1400" kern="1200" dirty="0">
              <a:latin typeface="Times New Roman" pitchFamily="18" charset="0"/>
              <a:cs typeface="Times New Roman" pitchFamily="18" charset="0"/>
            </a:rPr>
            <a:t> VIDINĖS APLINKOS ANALIZĖ................................................................................................................................................................................ 9 IŠORINĖS APLINKOS ANALIZĖ.............................................................................................................................................................................</a:t>
          </a:r>
          <a:r>
            <a:rPr lang="ru-RU" sz="1400" kern="1200" dirty="0">
              <a:latin typeface="Times New Roman" pitchFamily="18" charset="0"/>
              <a:cs typeface="Times New Roman" pitchFamily="18" charset="0"/>
            </a:rPr>
            <a:t>	13</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KONKURENCINĖS APLINKOS ANALIZĖ.............................................................................................................................................................</a:t>
          </a:r>
          <a:r>
            <a:rPr lang="ru-RU" sz="1400" kern="1200" dirty="0">
              <a:latin typeface="Times New Roman" pitchFamily="18" charset="0"/>
              <a:cs typeface="Times New Roman" pitchFamily="18" charset="0"/>
            </a:rPr>
            <a:t>	15</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SSGG ANALIZĖ.........................................................................................................................................................................................................</a:t>
          </a:r>
          <a:r>
            <a:rPr lang="ru-RU" sz="1400" kern="1200" dirty="0">
              <a:latin typeface="Times New Roman" pitchFamily="18" charset="0"/>
              <a:cs typeface="Times New Roman" pitchFamily="18" charset="0"/>
            </a:rPr>
            <a:t>	16</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BENDROVĖS MISIJA, VIZIJA, VERTYBĖS, STRATEGINĖS KRYPTYS IR TIKSLAI......................................................................................</a:t>
          </a:r>
          <a:r>
            <a:rPr lang="ru-RU" sz="1400" kern="1200" dirty="0">
              <a:latin typeface="Times New Roman" pitchFamily="18" charset="0"/>
              <a:cs typeface="Times New Roman" pitchFamily="18" charset="0"/>
            </a:rPr>
            <a:t>	17</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SOCIALINĖS, APLINKOSAUGOS INICIATYVOS IR POLITIKA........................................................................................................................</a:t>
          </a:r>
          <a:r>
            <a:rPr lang="ru-RU" sz="1400" kern="1200" dirty="0">
              <a:latin typeface="Times New Roman" pitchFamily="18" charset="0"/>
              <a:cs typeface="Times New Roman" pitchFamily="18" charset="0"/>
            </a:rPr>
            <a:t>19</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GALIMI PAVOJAI IR JŲ VALDYMAS.....................................................................................................................................................................</a:t>
          </a:r>
          <a:r>
            <a:rPr lang="ru-RU" sz="1400" kern="1200" dirty="0">
              <a:latin typeface="Times New Roman" pitchFamily="18" charset="0"/>
              <a:cs typeface="Times New Roman" pitchFamily="18" charset="0"/>
            </a:rPr>
            <a:t>	20</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FINANSINĖS PROGNOZĖS......................................................................................................................................................................................</a:t>
          </a:r>
          <a:r>
            <a:rPr lang="ru-RU" sz="1400" kern="1200" dirty="0">
              <a:latin typeface="Times New Roman" pitchFamily="18" charset="0"/>
              <a:cs typeface="Times New Roman" pitchFamily="18" charset="0"/>
            </a:rPr>
            <a:t>	21</a:t>
          </a:r>
          <a:endParaRPr lang="en-GB" sz="1400" kern="1200" dirty="0">
            <a:latin typeface="Times New Roman" pitchFamily="18" charset="0"/>
            <a:cs typeface="Times New Roman" pitchFamily="18" charset="0"/>
          </a:endParaRPr>
        </a:p>
        <a:p>
          <a:pPr marL="114300" lvl="1" indent="-114300" algn="just" defTabSz="622300" rtl="0">
            <a:lnSpc>
              <a:spcPct val="90000"/>
            </a:lnSpc>
            <a:spcBef>
              <a:spcPct val="0"/>
            </a:spcBef>
            <a:spcAft>
              <a:spcPct val="15000"/>
            </a:spcAft>
            <a:buChar char="••"/>
            <a:tabLst>
              <a:tab pos="10491788" algn="r"/>
            </a:tabLst>
          </a:pPr>
          <a:r>
            <a:rPr lang="lt-LT" sz="1400" kern="1200" dirty="0">
              <a:latin typeface="Times New Roman" pitchFamily="18" charset="0"/>
              <a:cs typeface="Times New Roman" pitchFamily="18" charset="0"/>
            </a:rPr>
            <a:t>STRATEGIJOS VERTINIMO, TOBULINIMO IR PALAIKYMO PRINCIPAI........................................................................................................</a:t>
          </a:r>
          <a:r>
            <a:rPr lang="ru-RU" sz="1400" kern="1200" dirty="0">
              <a:latin typeface="Times New Roman" pitchFamily="18" charset="0"/>
              <a:cs typeface="Times New Roman" pitchFamily="18" charset="0"/>
            </a:rPr>
            <a:t>	22</a:t>
          </a:r>
          <a:endParaRPr lang="en-GB" sz="1400" kern="1200" dirty="0">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tabLst>
              <a:tab pos="84138" algn="l"/>
              <a:tab pos="10439400" algn="r"/>
            </a:tabLst>
          </a:pPr>
          <a:r>
            <a:rPr lang="lt-LT" sz="1400" kern="1200" dirty="0">
              <a:latin typeface="Times New Roman" pitchFamily="18" charset="0"/>
              <a:cs typeface="Times New Roman" pitchFamily="18" charset="0"/>
            </a:rPr>
            <a:t>PRIEDAI:                                                                                                                                                                                                                                          1 PRIEDAS</a:t>
          </a:r>
          <a:r>
            <a:rPr lang="en-US" sz="1400" kern="1200" dirty="0">
              <a:latin typeface="Times New Roman" pitchFamily="18" charset="0"/>
              <a:cs typeface="Times New Roman" pitchFamily="18" charset="0"/>
            </a:rPr>
            <a:t>.</a:t>
          </a:r>
          <a:r>
            <a:rPr lang="lt-LT" sz="1400" kern="1200" dirty="0">
              <a:latin typeface="Times New Roman" pitchFamily="18" charset="0"/>
              <a:cs typeface="Times New Roman" pitchFamily="18" charset="0"/>
            </a:rPr>
            <a:t> </a:t>
          </a:r>
          <a:r>
            <a:rPr lang="pt-BR" sz="1400" kern="1200" dirty="0">
              <a:latin typeface="Times New Roman" pitchFamily="18" charset="0"/>
              <a:cs typeface="Times New Roman" pitchFamily="18" charset="0"/>
            </a:rPr>
            <a:t>STRATEGIJOS TIKSLAI, UŽDAVINIAI, PRIEMONĖS IR </a:t>
          </a:r>
          <a:r>
            <a:rPr lang="lt-LT" sz="1400" kern="1200" dirty="0">
              <a:latin typeface="Times New Roman" pitchFamily="18" charset="0"/>
              <a:cs typeface="Times New Roman" pitchFamily="18" charset="0"/>
            </a:rPr>
            <a:t>Į</a:t>
          </a:r>
          <a:r>
            <a:rPr lang="pt-BR" sz="1400" kern="1200" dirty="0">
              <a:latin typeface="Times New Roman" pitchFamily="18" charset="0"/>
              <a:cs typeface="Times New Roman" pitchFamily="18" charset="0"/>
            </a:rPr>
            <a:t>GYVENDINIMO VERTINIMO KRITERIJAI</a:t>
          </a:r>
          <a:endParaRPr lang="en-GB" sz="1400" kern="1200" dirty="0">
            <a:latin typeface="Times New Roman" pitchFamily="18" charset="0"/>
            <a:cs typeface="Times New Roman" pitchFamily="18" charset="0"/>
          </a:endParaRPr>
        </a:p>
      </dsp:txBody>
      <dsp:txXfrm>
        <a:off x="0" y="1734956"/>
        <a:ext cx="11084943" cy="3780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3A41-7067-46EB-A3C1-DCE6DCBFE2A3}">
      <dsp:nvSpPr>
        <dsp:cNvPr id="0" name=""/>
        <dsp:cNvSpPr/>
      </dsp:nvSpPr>
      <dsp:spPr>
        <a:xfrm>
          <a:off x="0" y="0"/>
          <a:ext cx="8901336" cy="626275"/>
        </a:xfrm>
        <a:prstGeom prst="roundRect">
          <a:avLst/>
        </a:prstGeom>
        <a:solidFill>
          <a:schemeClr val="bg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lt-LT" sz="1200" kern="1200" noProof="0" dirty="0">
              <a:solidFill>
                <a:schemeClr val="tx1"/>
              </a:solidFill>
              <a:latin typeface="Times New Roman" panose="02020603050405020304" pitchFamily="18" charset="0"/>
              <a:cs typeface="Times New Roman" panose="02020603050405020304" pitchFamily="18" charset="0"/>
            </a:rPr>
            <a:t>Mažiausiomis</a:t>
          </a:r>
          <a:r>
            <a:rPr lang="en-US" sz="1200" kern="1200" dirty="0">
              <a:solidFill>
                <a:schemeClr val="tx1"/>
              </a:solidFill>
              <a:latin typeface="Times New Roman" panose="02020603050405020304" pitchFamily="18" charset="0"/>
              <a:cs typeface="Times New Roman" panose="02020603050405020304" pitchFamily="18" charset="0"/>
            </a:rPr>
            <a:t> </a:t>
          </a:r>
          <a:r>
            <a:rPr lang="lt-LT" sz="1200" kern="1200" dirty="0">
              <a:solidFill>
                <a:schemeClr val="tx1"/>
              </a:solidFill>
              <a:latin typeface="Times New Roman" panose="02020603050405020304" pitchFamily="18" charset="0"/>
              <a:cs typeface="Times New Roman" panose="02020603050405020304" pitchFamily="18" charset="0"/>
            </a:rPr>
            <a:t>sąnaudomis ir minimaliu poveikiu aplinkai  užtikrinti patikimą šilumos ir geriamojo vandens tiekimą bei nuotekų tvarkymo paslaugas visiems Visagino savivaldybės Klientams</a:t>
          </a:r>
        </a:p>
      </dsp:txBody>
      <dsp:txXfrm>
        <a:off x="30572" y="30572"/>
        <a:ext cx="8840192" cy="565131"/>
      </dsp:txXfrm>
    </dsp:sp>
    <dsp:sp modelId="{71436569-6907-48DE-9681-00FB657DDAC6}">
      <dsp:nvSpPr>
        <dsp:cNvPr id="0" name=""/>
        <dsp:cNvSpPr/>
      </dsp:nvSpPr>
      <dsp:spPr>
        <a:xfrm>
          <a:off x="0" y="636860"/>
          <a:ext cx="8901336" cy="656235"/>
        </a:xfrm>
        <a:prstGeom prst="roundRect">
          <a:avLst/>
        </a:prstGeom>
        <a:solidFill>
          <a:schemeClr val="bg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lt-LT" sz="1200" kern="1200" dirty="0">
              <a:latin typeface="Times New Roman" panose="02020603050405020304" pitchFamily="18" charset="0"/>
              <a:cs typeface="Times New Roman" panose="02020603050405020304" pitchFamily="18" charset="0"/>
            </a:rPr>
            <a:t>Socialiai atsakinga, besivystanti, naudojanti aplinkai draugiškas technologijas ir teikianti aukščiausios kokybės patikimas paslaugas Bendrovė, kurioje gera dirbti</a:t>
          </a:r>
        </a:p>
      </dsp:txBody>
      <dsp:txXfrm>
        <a:off x="32035" y="668895"/>
        <a:ext cx="8837266" cy="592165"/>
      </dsp:txXfrm>
    </dsp:sp>
    <dsp:sp modelId="{594FC38D-F8A4-480B-9ABD-A1D3D6C3C403}">
      <dsp:nvSpPr>
        <dsp:cNvPr id="0" name=""/>
        <dsp:cNvSpPr/>
      </dsp:nvSpPr>
      <dsp:spPr>
        <a:xfrm>
          <a:off x="0" y="1301498"/>
          <a:ext cx="8901336" cy="1740489"/>
        </a:xfrm>
        <a:prstGeom prst="roundRect">
          <a:avLst/>
        </a:prstGeom>
        <a:solidFill>
          <a:schemeClr val="bg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lt-LT" sz="1200" b="0" i="1" u="none" kern="1200" dirty="0">
              <a:latin typeface="Times New Roman" panose="02020603050405020304" pitchFamily="18" charset="0"/>
              <a:cs typeface="Times New Roman" panose="02020603050405020304" pitchFamily="18" charset="0"/>
            </a:rPr>
            <a:t>Atsakomybė</a:t>
          </a:r>
          <a:r>
            <a:rPr lang="lt-LT" sz="1200" b="0" i="0" u="none" kern="1200" dirty="0">
              <a:latin typeface="Times New Roman" panose="02020603050405020304" pitchFamily="18" charset="0"/>
              <a:cs typeface="Times New Roman" panose="02020603050405020304" pitchFamily="18" charset="0"/>
            </a:rPr>
            <a:t> – mes atsakingai atliekame savo funkcijas pateisindami mūsų Klientų lūkesčius bei užtikrindami aplinkosaugos ir skaidrios veiklos reikalavimų vykdymą</a:t>
          </a:r>
        </a:p>
        <a:p>
          <a:pPr lvl="0" algn="l" defTabSz="533400">
            <a:lnSpc>
              <a:spcPct val="90000"/>
            </a:lnSpc>
            <a:spcBef>
              <a:spcPct val="0"/>
            </a:spcBef>
            <a:spcAft>
              <a:spcPct val="35000"/>
            </a:spcAft>
          </a:pPr>
          <a:r>
            <a:rPr lang="lt-LT" sz="1200" b="0" i="1" u="none" kern="1200" dirty="0">
              <a:latin typeface="Times New Roman" panose="02020603050405020304" pitchFamily="18" charset="0"/>
              <a:cs typeface="Times New Roman" panose="02020603050405020304" pitchFamily="18" charset="0"/>
            </a:rPr>
            <a:t>Dėmesingumas</a:t>
          </a:r>
          <a:r>
            <a:rPr lang="lt-LT" sz="1200" b="0" i="0" u="none" kern="1200" dirty="0">
              <a:latin typeface="Times New Roman" panose="02020603050405020304" pitchFamily="18" charset="0"/>
              <a:cs typeface="Times New Roman" panose="02020603050405020304" pitchFamily="18" charset="0"/>
            </a:rPr>
            <a:t> – mes esame paslaugūs, patikimi ir dėmesingi savo Klientams, darbuotojams bei visuomenei. Gilinamės į kiekvieno Kliento poreikius ir siekiame juos tenkinti atsižvelgdami į galiojančias teisės bei moralės normas</a:t>
          </a:r>
        </a:p>
        <a:p>
          <a:pPr lvl="0" algn="l" defTabSz="533400">
            <a:lnSpc>
              <a:spcPct val="90000"/>
            </a:lnSpc>
            <a:spcBef>
              <a:spcPct val="0"/>
            </a:spcBef>
            <a:spcAft>
              <a:spcPct val="35000"/>
            </a:spcAft>
          </a:pPr>
          <a:r>
            <a:rPr lang="lt-LT" sz="1200" b="0" i="1" u="none" kern="1200" noProof="0" dirty="0">
              <a:latin typeface="Times New Roman" panose="02020603050405020304" pitchFamily="18" charset="0"/>
              <a:cs typeface="Times New Roman" panose="02020603050405020304" pitchFamily="18" charset="0"/>
            </a:rPr>
            <a:t>Inovatyvumas</a:t>
          </a:r>
          <a:r>
            <a:rPr lang="lt-LT" sz="1200" b="0" i="0" u="none" kern="1200" noProof="0" dirty="0">
              <a:latin typeface="Times New Roman" panose="02020603050405020304" pitchFamily="18" charset="0"/>
              <a:cs typeface="Times New Roman" panose="02020603050405020304" pitchFamily="18" charset="0"/>
            </a:rPr>
            <a:t> </a:t>
          </a:r>
          <a:r>
            <a:rPr lang="lt-LT" sz="1200" b="0" i="0" u="none" kern="1200" dirty="0">
              <a:latin typeface="Times New Roman" panose="02020603050405020304" pitchFamily="18" charset="0"/>
              <a:cs typeface="Times New Roman" panose="02020603050405020304" pitchFamily="18" charset="0"/>
            </a:rPr>
            <a:t>– mes nuolat investuojame į Bendrovės darbuotojų įgūdžių ir žinių atnaujinimą, darbo sąlygų gerinimą bei infrastruktūros ir veiklos plėtrą</a:t>
          </a:r>
        </a:p>
        <a:p>
          <a:pPr lvl="0" algn="l" defTabSz="533400">
            <a:lnSpc>
              <a:spcPct val="90000"/>
            </a:lnSpc>
            <a:spcBef>
              <a:spcPct val="0"/>
            </a:spcBef>
            <a:spcAft>
              <a:spcPct val="35000"/>
            </a:spcAft>
          </a:pPr>
          <a:r>
            <a:rPr lang="lt-LT" sz="1200" b="0" i="1" u="none" kern="1200" dirty="0">
              <a:latin typeface="Times New Roman" panose="02020603050405020304" pitchFamily="18" charset="0"/>
              <a:cs typeface="Times New Roman" panose="02020603050405020304" pitchFamily="18" charset="0"/>
            </a:rPr>
            <a:t>Profesionalumas</a:t>
          </a:r>
          <a:r>
            <a:rPr lang="lt-LT" sz="1200" b="0" i="0" u="none" kern="1200" dirty="0">
              <a:latin typeface="Times New Roman" panose="02020603050405020304" pitchFamily="18" charset="0"/>
              <a:cs typeface="Times New Roman" panose="02020603050405020304" pitchFamily="18" charset="0"/>
            </a:rPr>
            <a:t> – tai mūsų sukauptos žinios, įgyta patirtis, nuolatinis mokymasis, besąlygiškas atsidavimas savo darbui bei atvirumas naujovėms</a:t>
          </a:r>
        </a:p>
      </dsp:txBody>
      <dsp:txXfrm>
        <a:off x="84964" y="1386462"/>
        <a:ext cx="8731408" cy="1570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B29E-4A09-4D06-AC65-54F278DD0282}">
      <dsp:nvSpPr>
        <dsp:cNvPr id="0" name=""/>
        <dsp:cNvSpPr/>
      </dsp:nvSpPr>
      <dsp:spPr>
        <a:xfrm>
          <a:off x="0" y="116938"/>
          <a:ext cx="1713470" cy="559338"/>
        </a:xfrm>
        <a:prstGeom prst="chevron">
          <a:avLst/>
        </a:prstGeom>
        <a:solidFill>
          <a:schemeClr val="bg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lt-LT" sz="2200" kern="1200" dirty="0">
              <a:solidFill>
                <a:schemeClr val="tx2">
                  <a:lumMod val="50000"/>
                </a:schemeClr>
              </a:solidFill>
              <a:latin typeface="Times New Roman" panose="02020603050405020304" pitchFamily="18" charset="0"/>
              <a:cs typeface="Times New Roman" panose="02020603050405020304" pitchFamily="18" charset="0"/>
            </a:rPr>
            <a:t>Misija</a:t>
          </a:r>
        </a:p>
      </dsp:txBody>
      <dsp:txXfrm>
        <a:off x="279669" y="116938"/>
        <a:ext cx="1154132" cy="559338"/>
      </dsp:txXfrm>
    </dsp:sp>
    <dsp:sp modelId="{6A0190F3-7F88-45D3-83D4-A9BD4A436416}">
      <dsp:nvSpPr>
        <dsp:cNvPr id="0" name=""/>
        <dsp:cNvSpPr/>
      </dsp:nvSpPr>
      <dsp:spPr>
        <a:xfrm>
          <a:off x="0" y="751779"/>
          <a:ext cx="1713470" cy="577555"/>
        </a:xfrm>
        <a:prstGeom prst="chevron">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lt-LT" sz="2200" kern="1200" dirty="0">
              <a:solidFill>
                <a:schemeClr val="tx2">
                  <a:lumMod val="50000"/>
                </a:schemeClr>
              </a:solidFill>
              <a:latin typeface="Times New Roman" panose="02020603050405020304" pitchFamily="18" charset="0"/>
              <a:cs typeface="Times New Roman" panose="02020603050405020304" pitchFamily="18" charset="0"/>
            </a:rPr>
            <a:t>Vizija</a:t>
          </a:r>
        </a:p>
      </dsp:txBody>
      <dsp:txXfrm>
        <a:off x="288778" y="751779"/>
        <a:ext cx="1135915" cy="577555"/>
      </dsp:txXfrm>
    </dsp:sp>
    <dsp:sp modelId="{538F97A5-3ADE-4859-973A-ACAEA7B23D00}">
      <dsp:nvSpPr>
        <dsp:cNvPr id="0" name=""/>
        <dsp:cNvSpPr/>
      </dsp:nvSpPr>
      <dsp:spPr>
        <a:xfrm>
          <a:off x="0" y="1438510"/>
          <a:ext cx="1713470" cy="685388"/>
        </a:xfrm>
        <a:prstGeom prst="chevron">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lt-LT" sz="2200" kern="1200" dirty="0">
              <a:solidFill>
                <a:schemeClr val="tx2">
                  <a:lumMod val="50000"/>
                </a:schemeClr>
              </a:solidFill>
              <a:latin typeface="Times New Roman" panose="02020603050405020304" pitchFamily="18" charset="0"/>
              <a:cs typeface="Times New Roman" panose="02020603050405020304" pitchFamily="18" charset="0"/>
            </a:rPr>
            <a:t>Vertybės</a:t>
          </a:r>
        </a:p>
      </dsp:txBody>
      <dsp:txXfrm>
        <a:off x="342694" y="1438510"/>
        <a:ext cx="1028082" cy="685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91279FB-61E1-4E1B-839D-A07109E7484D}" type="datetimeFigureOut">
              <a:rPr lang="lt-LT" smtClean="0"/>
              <a:t>2023.02.27</a:t>
            </a:fld>
            <a:endParaRPr lang="lt-LT"/>
          </a:p>
        </p:txBody>
      </p:sp>
      <p:sp>
        <p:nvSpPr>
          <p:cNvPr id="4" name="Poraštės vietos rezervavimo ženklas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0F20D8-15D6-417F-B516-A38D72E81CB7}" type="slidenum">
              <a:rPr lang="lt-LT" smtClean="0"/>
              <a:t>‹#›</a:t>
            </a:fld>
            <a:endParaRPr lang="lt-LT"/>
          </a:p>
        </p:txBody>
      </p:sp>
    </p:spTree>
    <p:extLst>
      <p:ext uri="{BB962C8B-B14F-4D97-AF65-F5344CB8AC3E}">
        <p14:creationId xmlns:p14="http://schemas.microsoft.com/office/powerpoint/2010/main" val="30929483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D67B40-3785-432D-A41A-D0A4A4828052}" type="datetimeFigureOut">
              <a:rPr lang="lt-LT" smtClean="0"/>
              <a:t>2023.02.27</a:t>
            </a:fld>
            <a:endParaRPr lang="lt-LT"/>
          </a:p>
        </p:txBody>
      </p:sp>
      <p:sp>
        <p:nvSpPr>
          <p:cNvPr id="4" name="Skaidrės vaizdo vietos rezervavimo ženkla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2BE982-B5D8-4B3F-AB09-E1D0322476F2}" type="slidenum">
              <a:rPr lang="lt-LT" smtClean="0"/>
              <a:t>‹#›</a:t>
            </a:fld>
            <a:endParaRPr lang="lt-LT"/>
          </a:p>
        </p:txBody>
      </p:sp>
    </p:spTree>
    <p:extLst>
      <p:ext uri="{BB962C8B-B14F-4D97-AF65-F5344CB8AC3E}">
        <p14:creationId xmlns:p14="http://schemas.microsoft.com/office/powerpoint/2010/main" val="28624740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4" name="Skaidrės numerio vietos rezervavimo ženklas 3"/>
          <p:cNvSpPr>
            <a:spLocks noGrp="1"/>
          </p:cNvSpPr>
          <p:nvPr>
            <p:ph type="sldNum" sz="quarter" idx="13"/>
          </p:nvPr>
        </p:nvSpPr>
        <p:spPr/>
        <p:txBody>
          <a:bodyPr/>
          <a:lstStyle/>
          <a:p>
            <a:fld id="{612BE982-B5D8-4B3F-AB09-E1D0322476F2}" type="slidenum">
              <a:rPr lang="lt-LT" smtClean="0"/>
              <a:t>1</a:t>
            </a:fld>
            <a:endParaRPr lang="lt-LT" dirty="0"/>
          </a:p>
        </p:txBody>
      </p:sp>
    </p:spTree>
    <p:extLst>
      <p:ext uri="{BB962C8B-B14F-4D97-AF65-F5344CB8AC3E}">
        <p14:creationId xmlns:p14="http://schemas.microsoft.com/office/powerpoint/2010/main" val="365919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Poraštės vietos rezervavimo ženklas 3"/>
          <p:cNvSpPr>
            <a:spLocks noGrp="1"/>
          </p:cNvSpPr>
          <p:nvPr>
            <p:ph type="ftr" sz="quarter" idx="10"/>
          </p:nvPr>
        </p:nvSpPr>
        <p:spPr/>
        <p:txBody>
          <a:bodyPr/>
          <a:lstStyle/>
          <a:p>
            <a:endParaRPr lang="lt-LT"/>
          </a:p>
        </p:txBody>
      </p:sp>
      <p:sp>
        <p:nvSpPr>
          <p:cNvPr id="5" name="Skaidrės numerio vietos rezervavimo ženklas 4"/>
          <p:cNvSpPr>
            <a:spLocks noGrp="1"/>
          </p:cNvSpPr>
          <p:nvPr>
            <p:ph type="sldNum" sz="quarter" idx="11"/>
          </p:nvPr>
        </p:nvSpPr>
        <p:spPr/>
        <p:txBody>
          <a:bodyPr/>
          <a:lstStyle/>
          <a:p>
            <a:fld id="{612BE982-B5D8-4B3F-AB09-E1D0322476F2}" type="slidenum">
              <a:rPr lang="lt-LT" smtClean="0"/>
              <a:t>2</a:t>
            </a:fld>
            <a:endParaRPr lang="lt-LT"/>
          </a:p>
        </p:txBody>
      </p:sp>
    </p:spTree>
    <p:extLst>
      <p:ext uri="{BB962C8B-B14F-4D97-AF65-F5344CB8AC3E}">
        <p14:creationId xmlns:p14="http://schemas.microsoft.com/office/powerpoint/2010/main" val="124025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12BE982-B5D8-4B3F-AB09-E1D0322476F2}" type="slidenum">
              <a:rPr lang="lt-LT" smtClean="0"/>
              <a:t>3</a:t>
            </a:fld>
            <a:endParaRPr lang="lt-LT"/>
          </a:p>
        </p:txBody>
      </p:sp>
    </p:spTree>
    <p:extLst>
      <p:ext uri="{BB962C8B-B14F-4D97-AF65-F5344CB8AC3E}">
        <p14:creationId xmlns:p14="http://schemas.microsoft.com/office/powerpoint/2010/main" val="257988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12BE982-B5D8-4B3F-AB09-E1D0322476F2}" type="slidenum">
              <a:rPr lang="lt-LT" smtClean="0"/>
              <a:t>6</a:t>
            </a:fld>
            <a:endParaRPr lang="lt-LT"/>
          </a:p>
        </p:txBody>
      </p:sp>
    </p:spTree>
    <p:extLst>
      <p:ext uri="{BB962C8B-B14F-4D97-AF65-F5344CB8AC3E}">
        <p14:creationId xmlns:p14="http://schemas.microsoft.com/office/powerpoint/2010/main" val="199190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Poraštės vietos rezervavimo ženklas 3"/>
          <p:cNvSpPr>
            <a:spLocks noGrp="1"/>
          </p:cNvSpPr>
          <p:nvPr>
            <p:ph type="ftr" sz="quarter" idx="10"/>
          </p:nvPr>
        </p:nvSpPr>
        <p:spPr/>
        <p:txBody>
          <a:bodyPr/>
          <a:lstStyle/>
          <a:p>
            <a:endParaRPr lang="lt-LT"/>
          </a:p>
        </p:txBody>
      </p:sp>
      <p:sp>
        <p:nvSpPr>
          <p:cNvPr id="5" name="Skaidrės numerio vietos rezervavimo ženklas 4"/>
          <p:cNvSpPr>
            <a:spLocks noGrp="1"/>
          </p:cNvSpPr>
          <p:nvPr>
            <p:ph type="sldNum" sz="quarter" idx="11"/>
          </p:nvPr>
        </p:nvSpPr>
        <p:spPr/>
        <p:txBody>
          <a:bodyPr/>
          <a:lstStyle/>
          <a:p>
            <a:fld id="{612BE982-B5D8-4B3F-AB09-E1D0322476F2}" type="slidenum">
              <a:rPr lang="lt-LT" smtClean="0"/>
              <a:t>7</a:t>
            </a:fld>
            <a:endParaRPr lang="lt-LT"/>
          </a:p>
        </p:txBody>
      </p:sp>
    </p:spTree>
    <p:extLst>
      <p:ext uri="{BB962C8B-B14F-4D97-AF65-F5344CB8AC3E}">
        <p14:creationId xmlns:p14="http://schemas.microsoft.com/office/powerpoint/2010/main" val="297889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lt-LT"/>
              <a:t>Spustelėję redag. ruoš. pavad. stilių</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7DA4F36E-E2D9-4CAB-8272-751E6F49A3D7}"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endParaRPr lang="lt-LT" dirty="0"/>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52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Spustelėję redag. ruoš. teksto stilių</a:t>
            </a:r>
          </a:p>
        </p:txBody>
      </p:sp>
      <p:sp>
        <p:nvSpPr>
          <p:cNvPr id="3" name="Date Placeholder 2"/>
          <p:cNvSpPr>
            <a:spLocks noGrp="1"/>
          </p:cNvSpPr>
          <p:nvPr>
            <p:ph type="dt" sz="half" idx="10"/>
          </p:nvPr>
        </p:nvSpPr>
        <p:spPr/>
        <p:txBody>
          <a:bodyPr/>
          <a:lstStyle/>
          <a:p>
            <a:fld id="{86A928CD-2408-4005-8CD8-E9EC491B567E}" type="datetime1">
              <a:rPr lang="lt-LT" smtClean="0"/>
              <a:t>2023.02.27</a:t>
            </a:fld>
            <a:endParaRPr lang="lt-LT"/>
          </a:p>
        </p:txBody>
      </p:sp>
      <p:sp>
        <p:nvSpPr>
          <p:cNvPr id="4" name="Footer Placeholder 3"/>
          <p:cNvSpPr>
            <a:spLocks noGrp="1"/>
          </p:cNvSpPr>
          <p:nvPr>
            <p:ph type="ftr" sz="quarter" idx="11"/>
          </p:nvPr>
        </p:nvSpPr>
        <p:spPr/>
        <p:txBody>
          <a:bodyPr/>
          <a:lstStyle/>
          <a:p>
            <a:r>
              <a:rPr lang="lt-LT"/>
              <a:t>UAB „VISAGINO ENERGIJA“ 2022-2026 M. VEIKLOS STRATEGIJA</a:t>
            </a:r>
          </a:p>
        </p:txBody>
      </p:sp>
      <p:sp>
        <p:nvSpPr>
          <p:cNvPr id="5" name="Slide Number Placeholder 4"/>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147616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lt-LT"/>
              <a:t>Spustelėję redag. ruoš. pavad. stilių</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3FCE3371-34EB-4871-B940-ADB80148ACA0}"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292707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lt-LT"/>
              <a:t>Spustelėję redag. ruoš. pavad. stilių</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Spustelėję redag. ruoš. teksto stilių</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8F9D0F62-DB6C-4008-9ED5-D1F180252280}"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903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lt-LT"/>
              <a:t>Spustelėję redag. ruoš. pavad. stilių</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D48DB2AB-839B-4D8F-9CF5-FAB18154A5BB}"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255173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lt-LT"/>
              <a:t>Spustelėję redag. ruoš. pavad. stilių</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Spustelėję redag. ruoš. teksto stilių</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470BC989-E5A8-4883-AC42-FB075D5700BE}"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43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lt-LT"/>
              <a:t>Spustelėję redag. ruoš. pavad. stilių</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Spustelėję redag. ruoš. teksto stilių</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41355FF4-ECB7-4F0E-8823-358486FD6110}"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389820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88E395F7-2773-4759-A999-488BB00E58AF}"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2563229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CF27B396-E136-47AC-94BC-533BC5BDEFAD}"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41794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nchor="ct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52C8210-BB92-4187-B96B-D2E1DE7239E5}"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endParaRPr lang="lt-LT" dirty="0"/>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173452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lt-LT"/>
              <a:t>Spustelėję redag. ruoš. pavad. stilių</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579E38FA-F698-4D85-9B20-4CB27DA34C48}" type="datetime1">
              <a:rPr lang="lt-LT" smtClean="0"/>
              <a:t>2023.02.27</a:t>
            </a:fld>
            <a:endParaRPr lang="lt-LT"/>
          </a:p>
        </p:txBody>
      </p:sp>
      <p:sp>
        <p:nvSpPr>
          <p:cNvPr id="5" name="Footer Placeholder 4"/>
          <p:cNvSpPr>
            <a:spLocks noGrp="1"/>
          </p:cNvSpPr>
          <p:nvPr>
            <p:ph type="ftr" sz="quarter" idx="11"/>
          </p:nvPr>
        </p:nvSpPr>
        <p:spPr/>
        <p:txBody>
          <a:bodyPr/>
          <a:lstStyle/>
          <a:p>
            <a:r>
              <a:rPr lang="lt-LT"/>
              <a:t>UAB „VISAGINO ENERGIJA“ 2022-2026 M. VEIKLOS STRATEGIJA</a:t>
            </a:r>
            <a:endParaRPr lang="lt-LT" dirty="0"/>
          </a:p>
        </p:txBody>
      </p:sp>
      <p:sp>
        <p:nvSpPr>
          <p:cNvPr id="6" name="Slide Number Placeholder 5"/>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166360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BCF2B5AA-D586-4284-AD18-4A94D2DAA5ED}" type="datetime1">
              <a:rPr lang="lt-LT" smtClean="0"/>
              <a:t>2023.02.27</a:t>
            </a:fld>
            <a:endParaRPr lang="lt-LT"/>
          </a:p>
        </p:txBody>
      </p:sp>
      <p:sp>
        <p:nvSpPr>
          <p:cNvPr id="6" name="Footer Placeholder 5"/>
          <p:cNvSpPr>
            <a:spLocks noGrp="1"/>
          </p:cNvSpPr>
          <p:nvPr>
            <p:ph type="ftr" sz="quarter" idx="11"/>
          </p:nvPr>
        </p:nvSpPr>
        <p:spPr/>
        <p:txBody>
          <a:bodyPr/>
          <a:lstStyle/>
          <a:p>
            <a:r>
              <a:rPr lang="lt-LT"/>
              <a:t>UAB „VISAGINO ENERGIJA“ 2022-2026 M. VEIKLOS STRATEGIJA</a:t>
            </a:r>
            <a:endParaRPr lang="lt-LT" dirty="0"/>
          </a:p>
        </p:txBody>
      </p:sp>
      <p:sp>
        <p:nvSpPr>
          <p:cNvPr id="7" name="Slide Number Placeholder 6"/>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219791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0C030587-313F-4C99-8B42-01E34CF69E1D}" type="datetime1">
              <a:rPr lang="lt-LT" smtClean="0"/>
              <a:t>2023.02.27</a:t>
            </a:fld>
            <a:endParaRPr lang="lt-LT"/>
          </a:p>
        </p:txBody>
      </p:sp>
      <p:sp>
        <p:nvSpPr>
          <p:cNvPr id="8" name="Footer Placeholder 7"/>
          <p:cNvSpPr>
            <a:spLocks noGrp="1"/>
          </p:cNvSpPr>
          <p:nvPr>
            <p:ph type="ftr" sz="quarter" idx="11"/>
          </p:nvPr>
        </p:nvSpPr>
        <p:spPr/>
        <p:txBody>
          <a:bodyPr/>
          <a:lstStyle/>
          <a:p>
            <a:r>
              <a:rPr lang="lt-LT"/>
              <a:t>UAB „VISAGINO ENERGIJA“ 2022-2026 M. VEIKLOS STRATEGIJA</a:t>
            </a:r>
            <a:endParaRPr lang="lt-LT" dirty="0"/>
          </a:p>
        </p:txBody>
      </p:sp>
      <p:sp>
        <p:nvSpPr>
          <p:cNvPr id="9" name="Slide Number Placeholder 8"/>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99847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92DD178B-60B9-4197-AC2D-1C02FF4A3C79}" type="datetime1">
              <a:rPr lang="lt-LT" smtClean="0"/>
              <a:t>2023.02.27</a:t>
            </a:fld>
            <a:endParaRPr lang="lt-LT"/>
          </a:p>
        </p:txBody>
      </p:sp>
      <p:sp>
        <p:nvSpPr>
          <p:cNvPr id="4" name="Footer Placeholder 3"/>
          <p:cNvSpPr>
            <a:spLocks noGrp="1"/>
          </p:cNvSpPr>
          <p:nvPr>
            <p:ph type="ftr" sz="quarter" idx="11"/>
          </p:nvPr>
        </p:nvSpPr>
        <p:spPr/>
        <p:txBody>
          <a:bodyPr/>
          <a:lstStyle/>
          <a:p>
            <a:r>
              <a:rPr lang="lt-LT"/>
              <a:t>UAB „VISAGINO ENERGIJA“ 2022-2026 M. VEIKLOS STRATEGIJA</a:t>
            </a:r>
            <a:endParaRPr lang="lt-LT" dirty="0"/>
          </a:p>
        </p:txBody>
      </p:sp>
      <p:sp>
        <p:nvSpPr>
          <p:cNvPr id="5" name="Slide Number Placeholder 4"/>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258353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E798A-AC47-4A3E-847B-40B74000B002}" type="datetime1">
              <a:rPr lang="lt-LT" smtClean="0"/>
              <a:t>2023.02.27</a:t>
            </a:fld>
            <a:endParaRPr lang="lt-LT"/>
          </a:p>
        </p:txBody>
      </p:sp>
      <p:sp>
        <p:nvSpPr>
          <p:cNvPr id="3" name="Footer Placeholder 2"/>
          <p:cNvSpPr>
            <a:spLocks noGrp="1"/>
          </p:cNvSpPr>
          <p:nvPr>
            <p:ph type="ftr" sz="quarter" idx="11"/>
          </p:nvPr>
        </p:nvSpPr>
        <p:spPr/>
        <p:txBody>
          <a:bodyPr/>
          <a:lstStyle/>
          <a:p>
            <a:r>
              <a:rPr lang="lt-LT"/>
              <a:t>UAB „VISAGINO ENERGIJA“ 2022-2026 M. VEIKLOS STRATEGIJA</a:t>
            </a:r>
          </a:p>
        </p:txBody>
      </p:sp>
      <p:sp>
        <p:nvSpPr>
          <p:cNvPr id="4" name="Slide Number Placeholder 3"/>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76747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lt-LT"/>
              <a:t>Spustelėję redag. ruoš. pavad. stilių</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AB8EEDC6-56F6-43E5-B3E3-532FD1CC4B66}" type="datetime1">
              <a:rPr lang="lt-LT" smtClean="0"/>
              <a:t>2023.02.27</a:t>
            </a:fld>
            <a:endParaRPr lang="lt-LT"/>
          </a:p>
        </p:txBody>
      </p:sp>
      <p:sp>
        <p:nvSpPr>
          <p:cNvPr id="6" name="Footer Placeholder 5"/>
          <p:cNvSpPr>
            <a:spLocks noGrp="1"/>
          </p:cNvSpPr>
          <p:nvPr>
            <p:ph type="ftr" sz="quarter" idx="11"/>
          </p:nvPr>
        </p:nvSpPr>
        <p:spPr/>
        <p:txBody>
          <a:bodyPr/>
          <a:lstStyle/>
          <a:p>
            <a:r>
              <a:rPr lang="lt-LT"/>
              <a:t>UAB „VISAGINO ENERGIJA“ 2022-2026 M. VEIKLOS STRATEGIJA</a:t>
            </a:r>
          </a:p>
        </p:txBody>
      </p:sp>
      <p:sp>
        <p:nvSpPr>
          <p:cNvPr id="7" name="Slide Number Placeholder 6"/>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144293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lt-LT"/>
              <a:t>Spustelėję redag. ruoš. pavad. stilių</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FFD7A87B-0F19-4549-A11F-66F7DD270D4D}" type="datetime1">
              <a:rPr lang="lt-LT" smtClean="0"/>
              <a:t>2023.02.27</a:t>
            </a:fld>
            <a:endParaRPr lang="lt-LT"/>
          </a:p>
        </p:txBody>
      </p:sp>
      <p:sp>
        <p:nvSpPr>
          <p:cNvPr id="6" name="Footer Placeholder 5"/>
          <p:cNvSpPr>
            <a:spLocks noGrp="1"/>
          </p:cNvSpPr>
          <p:nvPr>
            <p:ph type="ftr" sz="quarter" idx="11"/>
          </p:nvPr>
        </p:nvSpPr>
        <p:spPr/>
        <p:txBody>
          <a:bodyPr/>
          <a:lstStyle/>
          <a:p>
            <a:r>
              <a:rPr lang="lt-LT"/>
              <a:t>UAB „VISAGINO ENERGIJA“ 2022-2026 M. VEIKLOS STRATEGIJA</a:t>
            </a:r>
          </a:p>
        </p:txBody>
      </p:sp>
      <p:sp>
        <p:nvSpPr>
          <p:cNvPr id="7" name="Slide Number Placeholder 6"/>
          <p:cNvSpPr>
            <a:spLocks noGrp="1"/>
          </p:cNvSpPr>
          <p:nvPr>
            <p:ph type="sldNum" sz="quarter" idx="12"/>
          </p:nvPr>
        </p:nvSpPr>
        <p:spPr/>
        <p:txBody>
          <a:bodyPr/>
          <a:lstStyle/>
          <a:p>
            <a:fld id="{B06C545B-AED2-4077-87A2-994B04AC4774}" type="slidenum">
              <a:rPr lang="lt-LT" smtClean="0"/>
              <a:t>‹#›</a:t>
            </a:fld>
            <a:endParaRPr lang="lt-LT"/>
          </a:p>
        </p:txBody>
      </p:sp>
    </p:spTree>
    <p:extLst>
      <p:ext uri="{BB962C8B-B14F-4D97-AF65-F5344CB8AC3E}">
        <p14:creationId xmlns:p14="http://schemas.microsoft.com/office/powerpoint/2010/main" val="315332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DB1074-C11C-4F61-8ABF-93D48AD58C1B}" type="datetime1">
              <a:rPr lang="lt-LT" smtClean="0"/>
              <a:t>2023.02.27</a:t>
            </a:fld>
            <a:endParaRPr lang="lt-L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lt-LT"/>
              <a:t>UAB „VISAGINO ENERGIJA“ 2022-2026 M. VEIKLOS STRATEGIJA</a:t>
            </a:r>
            <a:endParaRPr lang="lt-LT"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06C545B-AED2-4077-87A2-994B04AC4774}" type="slidenum">
              <a:rPr lang="lt-LT" smtClean="0"/>
              <a:t>‹#›</a:t>
            </a:fld>
            <a:endParaRPr lang="lt-LT"/>
          </a:p>
        </p:txBody>
      </p:sp>
    </p:spTree>
    <p:extLst>
      <p:ext uri="{BB962C8B-B14F-4D97-AF65-F5344CB8AC3E}">
        <p14:creationId xmlns:p14="http://schemas.microsoft.com/office/powerpoint/2010/main" val="423233401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hyperlink" Target="mailto:visagino_energija@visaginoenergija.lt" TargetMode="Externa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a:picLocks noChangeAspect="1"/>
          </p:cNvPicPr>
          <p:nvPr/>
        </p:nvPicPr>
        <p:blipFill>
          <a:blip r:embed="rId3"/>
          <a:stretch>
            <a:fillRect/>
          </a:stretch>
        </p:blipFill>
        <p:spPr>
          <a:xfrm>
            <a:off x="7643004" y="380501"/>
            <a:ext cx="4388052" cy="4388052"/>
          </a:xfrm>
          <a:prstGeom prst="rect">
            <a:avLst/>
          </a:prstGeom>
          <a:noFill/>
          <a:ln>
            <a:noFill/>
          </a:ln>
          <a:effectLst>
            <a:outerShdw blurRad="50800" dist="50800" dir="5400000" algn="ctr" rotWithShape="0">
              <a:schemeClr val="tx2">
                <a:lumMod val="75000"/>
                <a:alpha val="0"/>
              </a:schemeClr>
            </a:outerShdw>
            <a:softEdge rad="635000"/>
          </a:effectLst>
        </p:spPr>
      </p:pic>
      <p:pic>
        <p:nvPicPr>
          <p:cNvPr id="9" name="Paveikslėlis 8"/>
          <p:cNvPicPr>
            <a:picLocks noChangeAspect="1"/>
          </p:cNvPicPr>
          <p:nvPr/>
        </p:nvPicPr>
        <p:blipFill>
          <a:blip r:embed="rId4"/>
          <a:stretch>
            <a:fillRect/>
          </a:stretch>
        </p:blipFill>
        <p:spPr>
          <a:xfrm>
            <a:off x="875801" y="685799"/>
            <a:ext cx="1482635" cy="1482635"/>
          </a:xfrm>
          <a:prstGeom prst="rect">
            <a:avLst/>
          </a:prstGeom>
        </p:spPr>
      </p:pic>
      <p:sp>
        <p:nvSpPr>
          <p:cNvPr id="4" name="Pavadinimas 3"/>
          <p:cNvSpPr>
            <a:spLocks noGrp="1"/>
          </p:cNvSpPr>
          <p:nvPr>
            <p:ph type="ctrTitle"/>
          </p:nvPr>
        </p:nvSpPr>
        <p:spPr>
          <a:xfrm>
            <a:off x="65990" y="1939699"/>
            <a:ext cx="8030048" cy="2136645"/>
          </a:xfrm>
        </p:spPr>
        <p:txBody>
          <a:bodyPr>
            <a:normAutofit/>
          </a:bodyPr>
          <a:lstStyle/>
          <a:p>
            <a:pPr algn="ctr"/>
            <a:r>
              <a:rPr lang="lt-LT" sz="3200" b="1" dirty="0">
                <a:solidFill>
                  <a:schemeClr val="accent1"/>
                </a:solidFill>
                <a:effectLst>
                  <a:outerShdw blurRad="38100" dist="38100" dir="2700000" algn="tl">
                    <a:srgbClr val="000000">
                      <a:alpha val="43137"/>
                    </a:srgbClr>
                  </a:outerShdw>
                </a:effectLst>
                <a:cs typeface="Times New Roman" pitchFamily="18" charset="0"/>
              </a:rPr>
              <a:t>Uždarosios Akcinės Bendrovės „VISAGINO ENERGIJA“</a:t>
            </a:r>
          </a:p>
        </p:txBody>
      </p:sp>
      <p:sp>
        <p:nvSpPr>
          <p:cNvPr id="5" name="Antrinis pavadinimas 4"/>
          <p:cNvSpPr>
            <a:spLocks noGrp="1"/>
          </p:cNvSpPr>
          <p:nvPr>
            <p:ph type="subTitle" idx="1"/>
          </p:nvPr>
        </p:nvSpPr>
        <p:spPr>
          <a:xfrm>
            <a:off x="-226667" y="4380418"/>
            <a:ext cx="8938002" cy="1947333"/>
          </a:xfrm>
        </p:spPr>
        <p:txBody>
          <a:bodyPr/>
          <a:lstStyle/>
          <a:p>
            <a:pPr algn="ctr"/>
            <a:r>
              <a:rPr lang="pt-BR" sz="2800" dirty="0">
                <a:solidFill>
                  <a:schemeClr val="accent1"/>
                </a:solidFill>
                <a:latin typeface="+mj-lt"/>
                <a:cs typeface="Times New Roman" pitchFamily="18" charset="0"/>
              </a:rPr>
              <a:t>202</a:t>
            </a:r>
            <a:r>
              <a:rPr lang="lt-LT" sz="2800" dirty="0">
                <a:solidFill>
                  <a:schemeClr val="accent1"/>
                </a:solidFill>
                <a:latin typeface="+mj-lt"/>
                <a:cs typeface="Times New Roman" pitchFamily="18" charset="0"/>
              </a:rPr>
              <a:t>3</a:t>
            </a:r>
            <a:r>
              <a:rPr lang="pt-BR" sz="2800" dirty="0">
                <a:solidFill>
                  <a:schemeClr val="accent1"/>
                </a:solidFill>
                <a:latin typeface="+mj-lt"/>
                <a:cs typeface="Times New Roman" pitchFamily="18" charset="0"/>
              </a:rPr>
              <a:t> - 202</a:t>
            </a:r>
            <a:r>
              <a:rPr lang="lt-LT" sz="2800" dirty="0">
                <a:solidFill>
                  <a:schemeClr val="accent1"/>
                </a:solidFill>
                <a:latin typeface="+mj-lt"/>
                <a:cs typeface="Times New Roman" pitchFamily="18" charset="0"/>
              </a:rPr>
              <a:t>7</a:t>
            </a:r>
            <a:r>
              <a:rPr lang="pt-BR" sz="2800" dirty="0">
                <a:solidFill>
                  <a:schemeClr val="accent1"/>
                </a:solidFill>
                <a:latin typeface="+mj-lt"/>
                <a:cs typeface="Times New Roman" pitchFamily="18" charset="0"/>
              </a:rPr>
              <a:t> MET</a:t>
            </a:r>
            <a:r>
              <a:rPr lang="lt-LT" sz="2800" dirty="0">
                <a:solidFill>
                  <a:schemeClr val="accent1"/>
                </a:solidFill>
                <a:latin typeface="+mj-lt"/>
                <a:cs typeface="Times New Roman" pitchFamily="18" charset="0"/>
              </a:rPr>
              <a:t>Ų V</a:t>
            </a:r>
            <a:r>
              <a:rPr lang="pt-BR" sz="2800" dirty="0">
                <a:solidFill>
                  <a:schemeClr val="accent1"/>
                </a:solidFill>
                <a:latin typeface="+mj-lt"/>
                <a:cs typeface="Times New Roman" pitchFamily="18" charset="0"/>
              </a:rPr>
              <a:t>EIKLOS </a:t>
            </a:r>
            <a:r>
              <a:rPr lang="lt-LT" sz="2800" dirty="0">
                <a:solidFill>
                  <a:schemeClr val="accent1"/>
                </a:solidFill>
                <a:latin typeface="+mj-lt"/>
                <a:cs typeface="Times New Roman" pitchFamily="18" charset="0"/>
              </a:rPr>
              <a:t>STRATEGIJA</a:t>
            </a:r>
            <a:endParaRPr lang="pt-BR" sz="2800" dirty="0">
              <a:solidFill>
                <a:schemeClr val="accent1"/>
              </a:solidFill>
              <a:latin typeface="+mj-lt"/>
              <a:cs typeface="Times New Roman" pitchFamily="18" charset="0"/>
            </a:endParaRPr>
          </a:p>
          <a:p>
            <a:endParaRPr lang="lt-LT" dirty="0"/>
          </a:p>
        </p:txBody>
      </p:sp>
    </p:spTree>
    <p:extLst>
      <p:ext uri="{BB962C8B-B14F-4D97-AF65-F5344CB8AC3E}">
        <p14:creationId xmlns:p14="http://schemas.microsoft.com/office/powerpoint/2010/main" val="324286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80678" y="2336"/>
            <a:ext cx="7858897" cy="983411"/>
          </a:xfrm>
        </p:spPr>
        <p:txBody>
          <a:bodyPr>
            <a:normAutofit/>
          </a:bodyPr>
          <a:lstStyle/>
          <a:p>
            <a:pPr algn="r"/>
            <a:r>
              <a:rPr lang="lt-LT" sz="2400" dirty="0">
                <a:solidFill>
                  <a:schemeClr val="tx2">
                    <a:lumMod val="50000"/>
                  </a:schemeClr>
                </a:solidFill>
              </a:rPr>
              <a:t>VIDINĖS APLINKOS ANALIZĖ: </a:t>
            </a:r>
            <a:r>
              <a:rPr lang="lt-LT" sz="2400" i="1" dirty="0">
                <a:solidFill>
                  <a:schemeClr val="tx2">
                    <a:lumMod val="50000"/>
                  </a:schemeClr>
                </a:solidFill>
              </a:rPr>
              <a:t>pagrindinė veikla</a:t>
            </a:r>
          </a:p>
        </p:txBody>
      </p:sp>
      <p:sp>
        <p:nvSpPr>
          <p:cNvPr id="4" name="Poraštės vietos rezervavimo ženklas 3"/>
          <p:cNvSpPr>
            <a:spLocks noGrp="1"/>
          </p:cNvSpPr>
          <p:nvPr>
            <p:ph type="ftr" sz="quarter" idx="11"/>
          </p:nvPr>
        </p:nvSpPr>
        <p:spPr>
          <a:xfrm>
            <a:off x="0" y="6492875"/>
            <a:ext cx="7543800" cy="365125"/>
          </a:xfrm>
        </p:spPr>
        <p:txBody>
          <a:bodyPr/>
          <a:lstStyle/>
          <a:p>
            <a:r>
              <a:rPr lang="lt-LT" i="1" dirty="0"/>
              <a:t>UAB „VISAGINO ENERGIJA“ 202</a:t>
            </a:r>
            <a:r>
              <a:rPr lang="en-US" i="1" dirty="0"/>
              <a:t>3</a:t>
            </a:r>
            <a:r>
              <a:rPr lang="lt-LT" i="1" dirty="0"/>
              <a:t>-202</a:t>
            </a:r>
            <a:r>
              <a:rPr lang="en-US" i="1" dirty="0"/>
              <a:t>7</a:t>
            </a:r>
            <a:r>
              <a:rPr lang="lt-LT" i="1" dirty="0"/>
              <a:t> M. VEIKLOS STRATEGIJA</a:t>
            </a:r>
          </a:p>
        </p:txBody>
      </p:sp>
      <p:graphicFrame>
        <p:nvGraphicFramePr>
          <p:cNvPr id="5" name="Схема 4"/>
          <p:cNvGraphicFramePr/>
          <p:nvPr>
            <p:extLst>
              <p:ext uri="{D42A27DB-BD31-4B8C-83A1-F6EECF244321}">
                <p14:modId xmlns:p14="http://schemas.microsoft.com/office/powerpoint/2010/main" val="2636675692"/>
              </p:ext>
            </p:extLst>
          </p:nvPr>
        </p:nvGraphicFramePr>
        <p:xfrm>
          <a:off x="508957" y="983411"/>
          <a:ext cx="11447253" cy="5311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10</a:t>
            </a:fld>
            <a:endParaRPr lang="lt-LT" dirty="0"/>
          </a:p>
        </p:txBody>
      </p:sp>
    </p:spTree>
    <p:extLst>
      <p:ext uri="{BB962C8B-B14F-4D97-AF65-F5344CB8AC3E}">
        <p14:creationId xmlns:p14="http://schemas.microsoft.com/office/powerpoint/2010/main" val="13463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3171" y="0"/>
            <a:ext cx="7669720" cy="871269"/>
          </a:xfrm>
        </p:spPr>
        <p:txBody>
          <a:bodyPr>
            <a:normAutofit/>
          </a:bodyPr>
          <a:lstStyle/>
          <a:p>
            <a:pPr algn="r"/>
            <a:r>
              <a:rPr lang="lt-LT" sz="2400" dirty="0">
                <a:solidFill>
                  <a:schemeClr val="tx2">
                    <a:lumMod val="50000"/>
                  </a:schemeClr>
                </a:solidFill>
              </a:rPr>
              <a:t>VIDINĖS APLINKOS ANALIZĖ: </a:t>
            </a:r>
            <a:r>
              <a:rPr lang="lt-LT" sz="2400" i="1" dirty="0">
                <a:solidFill>
                  <a:schemeClr val="tx2">
                    <a:lumMod val="50000"/>
                  </a:schemeClr>
                </a:solidFill>
              </a:rPr>
              <a:t>pagalbinė veikla</a:t>
            </a:r>
          </a:p>
        </p:txBody>
      </p:sp>
      <p:sp>
        <p:nvSpPr>
          <p:cNvPr id="4" name="Poraštės vietos rezervavimo ženklas 3"/>
          <p:cNvSpPr>
            <a:spLocks noGrp="1"/>
          </p:cNvSpPr>
          <p:nvPr>
            <p:ph type="ftr" sz="quarter" idx="11"/>
          </p:nvPr>
        </p:nvSpPr>
        <p:spPr>
          <a:xfrm>
            <a:off x="66675" y="6464092"/>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5" name="Turinio vietos rezervavimo ženklas 2"/>
          <p:cNvSpPr>
            <a:spLocks noGrp="1"/>
          </p:cNvSpPr>
          <p:nvPr>
            <p:ph idx="1"/>
          </p:nvPr>
        </p:nvSpPr>
        <p:spPr>
          <a:xfrm>
            <a:off x="134909" y="720153"/>
            <a:ext cx="11858919" cy="5611635"/>
          </a:xfrm>
        </p:spPr>
        <p:txBody>
          <a:bodyPr>
            <a:noAutofit/>
          </a:bodyPr>
          <a:lstStyle/>
          <a:p>
            <a:pPr marL="0" indent="0" algn="just">
              <a:buNone/>
            </a:pPr>
            <a:endParaRPr lang="lt-LT" sz="950" dirty="0">
              <a:solidFill>
                <a:schemeClr val="tx1"/>
              </a:solidFill>
              <a:latin typeface="Times New Roman" pitchFamily="18" charset="0"/>
              <a:cs typeface="Times New Roman" pitchFamily="18" charset="0"/>
            </a:endParaRPr>
          </a:p>
          <a:p>
            <a:pPr algn="just"/>
            <a:endParaRPr lang="lt-LT" sz="950" dirty="0">
              <a:solidFill>
                <a:schemeClr val="tx1"/>
              </a:solidFill>
              <a:latin typeface="Times New Roman" pitchFamily="18" charset="0"/>
              <a:cs typeface="Times New Roman" pitchFamily="18" charset="0"/>
            </a:endParaRPr>
          </a:p>
          <a:p>
            <a:pPr algn="just"/>
            <a:endParaRPr lang="lt-LT" sz="950" dirty="0">
              <a:solidFill>
                <a:schemeClr val="tx1"/>
              </a:solidFill>
              <a:latin typeface="Times New Roman" pitchFamily="18" charset="0"/>
              <a:cs typeface="Times New Roman" pitchFamily="18" charset="0"/>
            </a:endParaRPr>
          </a:p>
          <a:p>
            <a:pPr algn="just"/>
            <a:endParaRPr lang="lt-LT" sz="950" dirty="0">
              <a:solidFill>
                <a:schemeClr val="tx1"/>
              </a:solidFill>
              <a:latin typeface="Times New Roman" pitchFamily="18" charset="0"/>
              <a:cs typeface="Times New Roman" pitchFamily="18" charset="0"/>
            </a:endParaRPr>
          </a:p>
        </p:txBody>
      </p:sp>
      <p:sp>
        <p:nvSpPr>
          <p:cNvPr id="10" name="Turinio vietos rezervavimo ženklas 2"/>
          <p:cNvSpPr txBox="1">
            <a:spLocks/>
          </p:cNvSpPr>
          <p:nvPr/>
        </p:nvSpPr>
        <p:spPr>
          <a:xfrm>
            <a:off x="1243157" y="1449240"/>
            <a:ext cx="8251856" cy="3155712"/>
          </a:xfrm>
          <a:prstGeom prst="rect">
            <a:avLst/>
          </a:prstGeom>
          <a:solidFill>
            <a:schemeClr val="bg1"/>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lt-LT" sz="1000" b="1" u="sng" dirty="0">
              <a:solidFill>
                <a:schemeClr val="tx1"/>
              </a:solidFill>
              <a:latin typeface="Times New Roman" pitchFamily="18" charset="0"/>
              <a:cs typeface="Times New Roman" pitchFamily="18" charset="0"/>
            </a:endParaRPr>
          </a:p>
        </p:txBody>
      </p:sp>
      <p:grpSp>
        <p:nvGrpSpPr>
          <p:cNvPr id="13" name="Группа 12"/>
          <p:cNvGrpSpPr/>
          <p:nvPr/>
        </p:nvGrpSpPr>
        <p:grpSpPr>
          <a:xfrm>
            <a:off x="66675" y="730342"/>
            <a:ext cx="11927153" cy="5707868"/>
            <a:chOff x="388189" y="370780"/>
            <a:chExt cx="11803811" cy="6644477"/>
          </a:xfrm>
        </p:grpSpPr>
        <p:sp>
          <p:nvSpPr>
            <p:cNvPr id="14" name="Стрелка вправо 13"/>
            <p:cNvSpPr/>
            <p:nvPr/>
          </p:nvSpPr>
          <p:spPr>
            <a:xfrm>
              <a:off x="388189" y="370780"/>
              <a:ext cx="11803811" cy="6426833"/>
            </a:xfrm>
            <a:prstGeom prst="rightArrow">
              <a:avLst/>
            </a:prstGeom>
            <a:solidFill>
              <a:schemeClr val="accent1">
                <a:lumMod val="75000"/>
                <a:lumOff val="25000"/>
              </a:schemeClr>
            </a:solidFill>
            <a:ln>
              <a:solidFill>
                <a:schemeClr val="tx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lt-LT" sz="1050" dirty="0">
                <a:latin typeface="Times New Roman" panose="02020603050405020304" pitchFamily="18" charset="0"/>
                <a:cs typeface="Times New Roman" panose="02020603050405020304" pitchFamily="18" charset="0"/>
              </a:endParaRPr>
            </a:p>
          </p:txBody>
        </p:sp>
        <p:sp>
          <p:nvSpPr>
            <p:cNvPr id="15" name="Полилиния 14"/>
            <p:cNvSpPr/>
            <p:nvPr/>
          </p:nvSpPr>
          <p:spPr>
            <a:xfrm>
              <a:off x="505978" y="464798"/>
              <a:ext cx="5110727" cy="6532453"/>
            </a:xfrm>
            <a:custGeom>
              <a:avLst/>
              <a:gdLst>
                <a:gd name="connsiteX0" fmla="*/ 0 w 3088901"/>
                <a:gd name="connsiteY0" fmla="*/ 514827 h 5270585"/>
                <a:gd name="connsiteX1" fmla="*/ 514827 w 3088901"/>
                <a:gd name="connsiteY1" fmla="*/ 0 h 5270585"/>
                <a:gd name="connsiteX2" fmla="*/ 2574074 w 3088901"/>
                <a:gd name="connsiteY2" fmla="*/ 0 h 5270585"/>
                <a:gd name="connsiteX3" fmla="*/ 3088901 w 3088901"/>
                <a:gd name="connsiteY3" fmla="*/ 514827 h 5270585"/>
                <a:gd name="connsiteX4" fmla="*/ 3088901 w 3088901"/>
                <a:gd name="connsiteY4" fmla="*/ 4755758 h 5270585"/>
                <a:gd name="connsiteX5" fmla="*/ 2574074 w 3088901"/>
                <a:gd name="connsiteY5" fmla="*/ 5270585 h 5270585"/>
                <a:gd name="connsiteX6" fmla="*/ 514827 w 3088901"/>
                <a:gd name="connsiteY6" fmla="*/ 5270585 h 5270585"/>
                <a:gd name="connsiteX7" fmla="*/ 0 w 3088901"/>
                <a:gd name="connsiteY7" fmla="*/ 4755758 h 5270585"/>
                <a:gd name="connsiteX8" fmla="*/ 0 w 3088901"/>
                <a:gd name="connsiteY8" fmla="*/ 514827 h 527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01" h="5270585">
                  <a:moveTo>
                    <a:pt x="0" y="514827"/>
                  </a:moveTo>
                  <a:cubicBezTo>
                    <a:pt x="0" y="230496"/>
                    <a:pt x="230496" y="0"/>
                    <a:pt x="514827" y="0"/>
                  </a:cubicBezTo>
                  <a:lnTo>
                    <a:pt x="2574074" y="0"/>
                  </a:lnTo>
                  <a:cubicBezTo>
                    <a:pt x="2858405" y="0"/>
                    <a:pt x="3088901" y="230496"/>
                    <a:pt x="3088901" y="514827"/>
                  </a:cubicBezTo>
                  <a:lnTo>
                    <a:pt x="3088901" y="4755758"/>
                  </a:lnTo>
                  <a:cubicBezTo>
                    <a:pt x="3088901" y="5040089"/>
                    <a:pt x="2858405" y="5270585"/>
                    <a:pt x="2574074" y="5270585"/>
                  </a:cubicBezTo>
                  <a:lnTo>
                    <a:pt x="514827" y="5270585"/>
                  </a:lnTo>
                  <a:cubicBezTo>
                    <a:pt x="230496" y="5270585"/>
                    <a:pt x="0" y="5040089"/>
                    <a:pt x="0" y="4755758"/>
                  </a:cubicBezTo>
                  <a:lnTo>
                    <a:pt x="0" y="51482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698" tIns="192698" rIns="192698" bIns="192698" numCol="1" spcCol="1270" anchor="t" anchorCtr="0">
              <a:noAutofit/>
            </a:bodyPr>
            <a:lstStyle/>
            <a:p>
              <a:pPr lvl="0" algn="just" defTabSz="488950">
                <a:lnSpc>
                  <a:spcPct val="90000"/>
                </a:lnSpc>
                <a:spcBef>
                  <a:spcPct val="0"/>
                </a:spcBef>
                <a:spcAft>
                  <a:spcPct val="35000"/>
                </a:spcAft>
              </a:pPr>
              <a:r>
                <a:rPr lang="lt-LT" sz="1050" b="1" i="1" dirty="0">
                  <a:solidFill>
                    <a:schemeClr val="tx1"/>
                  </a:solidFill>
                  <a:latin typeface="Times New Roman" panose="02020603050405020304" pitchFamily="18" charset="0"/>
                  <a:cs typeface="Times New Roman" panose="02020603050405020304" pitchFamily="18" charset="0"/>
                </a:rPr>
                <a:t>BENDROVĖS INFRASTRUKTŪRA</a:t>
              </a:r>
            </a:p>
            <a:p>
              <a:pPr algn="just"/>
              <a:r>
                <a:rPr lang="lt-LT" sz="1050" b="1" i="1" dirty="0">
                  <a:solidFill>
                    <a:schemeClr val="tx1"/>
                  </a:solidFill>
                  <a:latin typeface="Times New Roman" panose="02020603050405020304" pitchFamily="18" charset="0"/>
                  <a:cs typeface="Times New Roman" panose="02020603050405020304" pitchFamily="18" charset="0"/>
                </a:rPr>
                <a:t>        </a:t>
              </a:r>
              <a:r>
                <a:rPr lang="lt-LT" sz="1050" i="1" u="sng" dirty="0">
                  <a:solidFill>
                    <a:schemeClr val="tx1"/>
                  </a:solidFill>
                  <a:latin typeface="Times New Roman" pitchFamily="18" charset="0"/>
                  <a:cs typeface="Times New Roman" pitchFamily="18" charset="0"/>
                </a:rPr>
                <a:t>Šilumos gamybos ir tiekimo infrastruktūra </a:t>
              </a:r>
              <a:r>
                <a:rPr lang="lt-LT" sz="1050" i="1" dirty="0">
                  <a:solidFill>
                    <a:schemeClr val="tx1"/>
                  </a:solidFill>
                  <a:latin typeface="Times New Roman" pitchFamily="18" charset="0"/>
                  <a:cs typeface="Times New Roman" pitchFamily="18" charset="0"/>
                </a:rPr>
                <a:t>(Šiluminė katilinė, šilumos tiekimo tinklai).</a:t>
              </a:r>
            </a:p>
            <a:p>
              <a:pPr algn="just">
                <a:spcAft>
                  <a:spcPts val="250"/>
                </a:spcAft>
              </a:pPr>
              <a:r>
                <a:rPr lang="lt-LT" sz="1050" dirty="0">
                  <a:solidFill>
                    <a:schemeClr val="tx1"/>
                  </a:solidFill>
                  <a:latin typeface="Times New Roman" pitchFamily="18" charset="0"/>
                  <a:cs typeface="Times New Roman" pitchFamily="18" charset="0"/>
                </a:rPr>
                <a:t>Šiluminės katilinės kompleksą sudaro dvi katilinės, esančios toje pačioje teritorijoje, viena šalia kitos. Viena katilinė pradėta eksploatuoti 1982 m., joje buvo įrengti trys gamtinėmis dujomis kūrenami vandens šildymo katilai KVGM-50. 2006 m. pastatyta antra katilinė su septyniais gamtinėmis dujomis vandens šildymo katilais LOOS UT-HZ-35000x18. 2013-2014 m. buvo pastatyti du biokuro katilai su kondensaciniu ekonomaizeriu.</a:t>
              </a:r>
            </a:p>
            <a:p>
              <a:pPr algn="just">
                <a:spcAft>
                  <a:spcPts val="250"/>
                </a:spcAft>
              </a:pPr>
              <a:r>
                <a:rPr lang="lt-LT" sz="1050" dirty="0">
                  <a:solidFill>
                    <a:schemeClr val="tx1"/>
                  </a:solidFill>
                  <a:latin typeface="Times New Roman" pitchFamily="18" charset="0"/>
                  <a:cs typeface="Times New Roman" pitchFamily="18" charset="0"/>
                </a:rPr>
                <a:t>      Šiluma tiekiama Visagino savivaldybės vartotojams antžeminiais ir požeminiais šilumos tinklais. Dalis centralizuotų šilumos tinklų yra modernizuota (</a:t>
              </a:r>
              <a:r>
                <a:rPr lang="ru-RU" sz="1050" dirty="0">
                  <a:solidFill>
                    <a:srgbClr val="FF0000"/>
                  </a:solidFill>
                  <a:latin typeface="Times New Roman" pitchFamily="18" charset="0"/>
                  <a:cs typeface="Times New Roman" pitchFamily="18" charset="0"/>
                </a:rPr>
                <a:t>37,4</a:t>
              </a:r>
              <a:r>
                <a:rPr lang="lt-LT" sz="1050" dirty="0">
                  <a:solidFill>
                    <a:schemeClr val="tx1"/>
                  </a:solidFill>
                  <a:latin typeface="Times New Roman" pitchFamily="18" charset="0"/>
                  <a:cs typeface="Times New Roman" pitchFamily="18" charset="0"/>
                </a:rPr>
                <a:t> proc.). Sumažinti šilumos nuostoliai, renovuotų trasų atkarpose jie sudaro ne daugiau 11 proc. Išlieka aktuali problema - </a:t>
              </a:r>
              <a:r>
                <a:rPr lang="lt-LT" sz="1050" dirty="0" err="1">
                  <a:solidFill>
                    <a:schemeClr val="tx1"/>
                  </a:solidFill>
                  <a:latin typeface="Times New Roman" pitchFamily="18" charset="0"/>
                  <a:cs typeface="Times New Roman" pitchFamily="18" charset="0"/>
                </a:rPr>
                <a:t>kvartalinių</a:t>
              </a:r>
              <a:r>
                <a:rPr lang="lt-LT" sz="1050" dirty="0">
                  <a:solidFill>
                    <a:schemeClr val="tx1"/>
                  </a:solidFill>
                  <a:latin typeface="Times New Roman" pitchFamily="18" charset="0"/>
                  <a:cs typeface="Times New Roman" pitchFamily="18" charset="0"/>
                </a:rPr>
                <a:t> šilumos tinklų, kuriems nebuvo atliktos kapitalinės investicijos nuo miesto statybos pradžios (1975 m.), t. y. apie 40 metų, modernizavimas. </a:t>
              </a:r>
            </a:p>
            <a:p>
              <a:pPr algn="just"/>
              <a:r>
                <a:rPr lang="lt-LT" sz="1050" i="1" dirty="0">
                  <a:solidFill>
                    <a:schemeClr val="tx1"/>
                  </a:solidFill>
                  <a:latin typeface="Times New Roman" pitchFamily="18" charset="0"/>
                  <a:cs typeface="Times New Roman" pitchFamily="18" charset="0"/>
                </a:rPr>
                <a:t>      </a:t>
              </a:r>
              <a:r>
                <a:rPr lang="lt-LT" sz="1050" i="1" u="sng" dirty="0">
                  <a:solidFill>
                    <a:schemeClr val="tx1"/>
                  </a:solidFill>
                  <a:latin typeface="Times New Roman" pitchFamily="18" charset="0"/>
                  <a:cs typeface="Times New Roman" pitchFamily="18" charset="0"/>
                </a:rPr>
                <a:t>Geriamojo vandens ir nuotekų infrastruktūra </a:t>
              </a:r>
              <a:r>
                <a:rPr lang="lt-LT" sz="1050" i="1" dirty="0">
                  <a:solidFill>
                    <a:schemeClr val="tx1"/>
                  </a:solidFill>
                  <a:latin typeface="Times New Roman" pitchFamily="18" charset="0"/>
                  <a:cs typeface="Times New Roman" pitchFamily="18" charset="0"/>
                </a:rPr>
                <a:t>(Vandenvietės ir valymo įrangos baras, vandens tiekimo tinklai, nuotekų surinkimo tinklai, gamybinių ir paviršinių nuotekų valymo įrenginiai).</a:t>
              </a:r>
            </a:p>
            <a:p>
              <a:pPr algn="just">
                <a:spcAft>
                  <a:spcPts val="250"/>
                </a:spcAft>
              </a:pPr>
              <a:r>
                <a:rPr lang="lt-LT" sz="1050" dirty="0">
                  <a:solidFill>
                    <a:schemeClr val="tx1"/>
                  </a:solidFill>
                  <a:latin typeface="Times New Roman" pitchFamily="18" charset="0"/>
                  <a:cs typeface="Times New Roman" pitchFamily="18" charset="0"/>
                </a:rPr>
                <a:t>      Geriamąjį vandenį Bendrovė išgauna iš nuosavybės teise valdomų artezinių  gręžinių (7 - eksploatuojami, 3 – kontroliniai, 8 - užkonservuoti, tačiau vandens poreikio didėjimo atveju juos galima eksploatuoti).</a:t>
              </a:r>
            </a:p>
            <a:p>
              <a:pPr algn="just">
                <a:spcAft>
                  <a:spcPts val="250"/>
                </a:spcAft>
              </a:pPr>
              <a:r>
                <a:rPr lang="lt-LT" sz="1050" dirty="0">
                  <a:solidFill>
                    <a:schemeClr val="tx1"/>
                  </a:solidFill>
                  <a:latin typeface="Times New Roman" pitchFamily="18" charset="0"/>
                  <a:cs typeface="Times New Roman" pitchFamily="18" charset="0"/>
                </a:rPr>
                <a:t>      Bendrovė eksploatuoja vandentiekio, buitinių nuotekų bei užmiesčio gamybinių ir paviršinių nuotekų tinklus. Dalis vandentiekio tinklų yra modernizuota (</a:t>
              </a:r>
              <a:r>
                <a:rPr lang="ru-RU" sz="1050" dirty="0">
                  <a:solidFill>
                    <a:schemeClr val="tx1"/>
                  </a:solidFill>
                  <a:latin typeface="Times New Roman" pitchFamily="18" charset="0"/>
                  <a:cs typeface="Times New Roman" pitchFamily="18" charset="0"/>
                </a:rPr>
                <a:t>39,6</a:t>
              </a:r>
              <a:r>
                <a:rPr lang="lt-LT" sz="1050" dirty="0">
                  <a:solidFill>
                    <a:schemeClr val="tx1"/>
                  </a:solidFill>
                  <a:latin typeface="Times New Roman" pitchFamily="18" charset="0"/>
                  <a:cs typeface="Times New Roman" pitchFamily="18" charset="0"/>
                </a:rPr>
                <a:t> proc.). Nuotekas iš miesto surenka penkios siurblinės, iš IAE teritorijos nuotekos atiteka į Bendrovės nuotekų valyklą IAE priklausančiais magistraliniais tinklais.</a:t>
              </a:r>
            </a:p>
            <a:p>
              <a:pPr algn="just">
                <a:spcAft>
                  <a:spcPts val="250"/>
                </a:spcAft>
              </a:pPr>
              <a:r>
                <a:rPr lang="lt-LT" sz="1050" dirty="0">
                  <a:solidFill>
                    <a:schemeClr val="tx1"/>
                  </a:solidFill>
                  <a:latin typeface="Times New Roman" pitchFamily="18" charset="0"/>
                  <a:cs typeface="Times New Roman" pitchFamily="18" charset="0"/>
                </a:rPr>
                <a:t>      Nusausintas dumblas pašalinamas į specialiai įrengtas dumblo sandėliavimo aikšteles, esančias nuotekų valykloje, nuolatiniam saugojimui. Dumblo sandėliavimo aikštelių talpa yra ribota. 2019 m. įrengta nusausinto dumblo saugykla, kuri bus užpildyta iki 2023-2024 metų, todėl numatyta kita dumblo tvarkymo alternatyva (dumblo kompostavimas).</a:t>
              </a:r>
            </a:p>
            <a:p>
              <a:pPr algn="just">
                <a:spcAft>
                  <a:spcPts val="250"/>
                </a:spcAft>
              </a:pPr>
              <a:r>
                <a:rPr lang="lt-LT" sz="1050" i="1" dirty="0">
                  <a:solidFill>
                    <a:schemeClr val="tx1"/>
                  </a:solidFill>
                  <a:latin typeface="Times New Roman" pitchFamily="18" charset="0"/>
                  <a:cs typeface="Times New Roman" pitchFamily="18" charset="0"/>
                </a:rPr>
                <a:t>     </a:t>
              </a:r>
              <a:r>
                <a:rPr lang="lt-LT" sz="1050" i="1" u="sng" dirty="0">
                  <a:solidFill>
                    <a:schemeClr val="tx1"/>
                  </a:solidFill>
                  <a:latin typeface="Times New Roman" pitchFamily="18" charset="0"/>
                  <a:cs typeface="Times New Roman" pitchFamily="18" charset="0"/>
                </a:rPr>
                <a:t>Kitos veiklos infrastruktūra </a:t>
              </a:r>
            </a:p>
            <a:p>
              <a:pPr algn="just">
                <a:spcAft>
                  <a:spcPts val="250"/>
                </a:spcAft>
              </a:pPr>
              <a:r>
                <a:rPr lang="lt-LT" sz="1050" dirty="0">
                  <a:solidFill>
                    <a:schemeClr val="tx1"/>
                  </a:solidFill>
                  <a:latin typeface="Times New Roman" pitchFamily="18" charset="0"/>
                  <a:cs typeface="Times New Roman" pitchFamily="18" charset="0"/>
                </a:rPr>
                <a:t>     Bendrovė eksploatuoja techninio vandentiekio tinklus (6,23 km), gamybinių ir paviršinių nuotekų surinkimo  tinklus (11,64 km), 1 lietaus nuotekų siurblinę.</a:t>
              </a:r>
            </a:p>
            <a:p>
              <a:pPr algn="just">
                <a:spcAft>
                  <a:spcPts val="250"/>
                </a:spcAft>
              </a:pPr>
              <a:endParaRPr lang="lt-LT" sz="1050" dirty="0">
                <a:solidFill>
                  <a:srgbClr val="FF0000"/>
                </a:solidFill>
                <a:latin typeface="Times New Roman" pitchFamily="18" charset="0"/>
                <a:cs typeface="Times New Roman" pitchFamily="18" charset="0"/>
              </a:endParaRPr>
            </a:p>
          </p:txBody>
        </p:sp>
        <p:sp>
          <p:nvSpPr>
            <p:cNvPr id="17" name="Полилиния 16"/>
            <p:cNvSpPr/>
            <p:nvPr/>
          </p:nvSpPr>
          <p:spPr>
            <a:xfrm>
              <a:off x="5918883" y="494924"/>
              <a:ext cx="5219121" cy="6520333"/>
            </a:xfrm>
            <a:custGeom>
              <a:avLst/>
              <a:gdLst>
                <a:gd name="connsiteX0" fmla="*/ 0 w 3660331"/>
                <a:gd name="connsiteY0" fmla="*/ 610067 h 5408609"/>
                <a:gd name="connsiteX1" fmla="*/ 610067 w 3660331"/>
                <a:gd name="connsiteY1" fmla="*/ 0 h 5408609"/>
                <a:gd name="connsiteX2" fmla="*/ 3050264 w 3660331"/>
                <a:gd name="connsiteY2" fmla="*/ 0 h 5408609"/>
                <a:gd name="connsiteX3" fmla="*/ 3660331 w 3660331"/>
                <a:gd name="connsiteY3" fmla="*/ 610067 h 5408609"/>
                <a:gd name="connsiteX4" fmla="*/ 3660331 w 3660331"/>
                <a:gd name="connsiteY4" fmla="*/ 4798542 h 5408609"/>
                <a:gd name="connsiteX5" fmla="*/ 3050264 w 3660331"/>
                <a:gd name="connsiteY5" fmla="*/ 5408609 h 5408609"/>
                <a:gd name="connsiteX6" fmla="*/ 610067 w 3660331"/>
                <a:gd name="connsiteY6" fmla="*/ 5408609 h 5408609"/>
                <a:gd name="connsiteX7" fmla="*/ 0 w 3660331"/>
                <a:gd name="connsiteY7" fmla="*/ 4798542 h 5408609"/>
                <a:gd name="connsiteX8" fmla="*/ 0 w 3660331"/>
                <a:gd name="connsiteY8" fmla="*/ 610067 h 540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331" h="5408609">
                  <a:moveTo>
                    <a:pt x="0" y="610067"/>
                  </a:moveTo>
                  <a:cubicBezTo>
                    <a:pt x="0" y="273136"/>
                    <a:pt x="273136" y="0"/>
                    <a:pt x="610067" y="0"/>
                  </a:cubicBezTo>
                  <a:lnTo>
                    <a:pt x="3050264" y="0"/>
                  </a:lnTo>
                  <a:cubicBezTo>
                    <a:pt x="3387195" y="0"/>
                    <a:pt x="3660331" y="273136"/>
                    <a:pt x="3660331" y="610067"/>
                  </a:cubicBezTo>
                  <a:lnTo>
                    <a:pt x="3660331" y="4798542"/>
                  </a:lnTo>
                  <a:cubicBezTo>
                    <a:pt x="3660331" y="5135473"/>
                    <a:pt x="3387195" y="5408609"/>
                    <a:pt x="3050264" y="5408609"/>
                  </a:cubicBezTo>
                  <a:lnTo>
                    <a:pt x="610067" y="5408609"/>
                  </a:lnTo>
                  <a:cubicBezTo>
                    <a:pt x="273136" y="5408609"/>
                    <a:pt x="0" y="5135473"/>
                    <a:pt x="0" y="4798542"/>
                  </a:cubicBezTo>
                  <a:lnTo>
                    <a:pt x="0" y="61006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783" tIns="216783" rIns="216783" bIns="216783" numCol="1" spcCol="1270" anchor="t" anchorCtr="0">
              <a:noAutofit/>
            </a:bodyPr>
            <a:lstStyle/>
            <a:p>
              <a:pPr lvl="0" algn="just" defTabSz="444500">
                <a:lnSpc>
                  <a:spcPct val="90000"/>
                </a:lnSpc>
                <a:spcBef>
                  <a:spcPct val="0"/>
                </a:spcBef>
                <a:spcAft>
                  <a:spcPct val="35000"/>
                </a:spcAft>
              </a:pPr>
              <a:r>
                <a:rPr lang="lt-LT" sz="1050" b="1" i="1" dirty="0">
                  <a:solidFill>
                    <a:schemeClr val="tx1"/>
                  </a:solidFill>
                  <a:latin typeface="Times New Roman" panose="02020603050405020304" pitchFamily="18" charset="0"/>
                  <a:cs typeface="Times New Roman" panose="02020603050405020304" pitchFamily="18" charset="0"/>
                </a:rPr>
                <a:t>ŽMOGIŠKŲJŲ IŠTEKLIŲ VALDYMAS</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Didžiausią vertę Bendrovėje sukuria darbuotojai. </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202</a:t>
              </a:r>
              <a:r>
                <a:rPr lang="en-US" sz="1050" dirty="0">
                  <a:solidFill>
                    <a:schemeClr val="tx1"/>
                  </a:solidFill>
                  <a:latin typeface="Times New Roman" panose="02020603050405020304" pitchFamily="18" charset="0"/>
                  <a:cs typeface="Times New Roman" panose="02020603050405020304" pitchFamily="18" charset="0"/>
                </a:rPr>
                <a:t>2</a:t>
              </a:r>
              <a:r>
                <a:rPr lang="lt-LT" sz="1050" dirty="0">
                  <a:solidFill>
                    <a:schemeClr val="tx1"/>
                  </a:solidFill>
                  <a:latin typeface="Times New Roman" panose="02020603050405020304" pitchFamily="18" charset="0"/>
                  <a:cs typeface="Times New Roman" panose="02020603050405020304" pitchFamily="18" charset="0"/>
                </a:rPr>
                <a:t> m. gruodžio 31 d. Bendrovėje dirba 1</a:t>
              </a:r>
              <a:r>
                <a:rPr lang="en-US" sz="1050" dirty="0">
                  <a:solidFill>
                    <a:schemeClr val="tx1"/>
                  </a:solidFill>
                  <a:latin typeface="Times New Roman" panose="02020603050405020304" pitchFamily="18" charset="0"/>
                  <a:cs typeface="Times New Roman" panose="02020603050405020304" pitchFamily="18" charset="0"/>
                </a:rPr>
                <a:t>86</a:t>
              </a:r>
              <a:r>
                <a:rPr lang="lt-LT" sz="1050" dirty="0">
                  <a:solidFill>
                    <a:schemeClr val="tx1"/>
                  </a:solidFill>
                  <a:latin typeface="Times New Roman" panose="02020603050405020304" pitchFamily="18" charset="0"/>
                  <a:cs typeface="Times New Roman" panose="02020603050405020304" pitchFamily="18" charset="0"/>
                </a:rPr>
                <a:t> darbuotojai, kurių darbo stažas pasiskirsto taip: virš 40 metų – 9 proc., virš 30 metų – 18 proc., virš 20 metų – 11 proc., virš 10 metų – 27 proc., 5-10 metų darbo stažą turinčių darbuotojų – 11 proc., 1-5 metų – 24 proc. Bendrovėje dirba 48 proc. garbaus amžiaus darbuotojų (22 </a:t>
              </a:r>
              <a:r>
                <a:rPr lang="lt-LT" sz="1050" dirty="0" err="1">
                  <a:solidFill>
                    <a:schemeClr val="tx1"/>
                  </a:solidFill>
                  <a:latin typeface="Times New Roman" panose="02020603050405020304" pitchFamily="18" charset="0"/>
                  <a:cs typeface="Times New Roman" panose="02020603050405020304" pitchFamily="18" charset="0"/>
                </a:rPr>
                <a:t>asm</a:t>
              </a:r>
              <a:r>
                <a:rPr lang="lt-LT" sz="1050" dirty="0">
                  <a:solidFill>
                    <a:schemeClr val="tx1"/>
                  </a:solidFill>
                  <a:latin typeface="Times New Roman" panose="02020603050405020304" pitchFamily="18" charset="0"/>
                  <a:cs typeface="Times New Roman" panose="02020603050405020304" pitchFamily="18" charset="0"/>
                </a:rPr>
                <a:t>. – jau sulaukę teisės į senatvės pensiją, 67 </a:t>
              </a:r>
              <a:r>
                <a:rPr lang="lt-LT" sz="1050" dirty="0" err="1">
                  <a:solidFill>
                    <a:schemeClr val="tx1"/>
                  </a:solidFill>
                  <a:latin typeface="Times New Roman" panose="02020603050405020304" pitchFamily="18" charset="0"/>
                  <a:cs typeface="Times New Roman" panose="02020603050405020304" pitchFamily="18" charset="0"/>
                </a:rPr>
                <a:t>asm</a:t>
              </a:r>
              <a:r>
                <a:rPr lang="lt-LT" sz="1050" dirty="0">
                  <a:solidFill>
                    <a:schemeClr val="tx1"/>
                  </a:solidFill>
                  <a:latin typeface="Times New Roman" panose="02020603050405020304" pitchFamily="18" charset="0"/>
                  <a:cs typeface="Times New Roman" panose="02020603050405020304" pitchFamily="18" charset="0"/>
                </a:rPr>
                <a:t>. - kuriems iki teisės į senatvės pensiją yra likę 5 m., iš jų 36 </a:t>
              </a:r>
              <a:r>
                <a:rPr lang="lt-LT" sz="1050" dirty="0" err="1">
                  <a:solidFill>
                    <a:schemeClr val="tx1"/>
                  </a:solidFill>
                  <a:latin typeface="Times New Roman" panose="02020603050405020304" pitchFamily="18" charset="0"/>
                  <a:cs typeface="Times New Roman" panose="02020603050405020304" pitchFamily="18" charset="0"/>
                </a:rPr>
                <a:t>asm</a:t>
              </a:r>
              <a:r>
                <a:rPr lang="lt-LT" sz="1050" dirty="0">
                  <a:solidFill>
                    <a:schemeClr val="tx1"/>
                  </a:solidFill>
                  <a:latin typeface="Times New Roman" panose="02020603050405020304" pitchFamily="18" charset="0"/>
                  <a:cs typeface="Times New Roman" panose="02020603050405020304" pitchFamily="18" charset="0"/>
                </a:rPr>
                <a:t>. - kuriems iki teisės į senatvės pensiją yra likę 3 m.).</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Bendrovės darbuotojų pasiskirstymas pagal išsilavinimą: 31 proc. - aukštasis išsilavinimas, 52 proc. - aukštesnysis, profesinis, spec. vidurinis, 14 proc. - vidurinis, 3 proc. - kita (neformalus mokymas ir kita).</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Darbuotojų paskirstymas pagal funkcijas:</a:t>
              </a:r>
            </a:p>
            <a:p>
              <a:pPr lvl="0" algn="just" defTabSz="444500">
                <a:lnSpc>
                  <a:spcPct val="90000"/>
                </a:lnSpc>
                <a:spcBef>
                  <a:spcPct val="0"/>
                </a:spcBef>
                <a:spcAft>
                  <a:spcPct val="35000"/>
                </a:spcAft>
              </a:pPr>
              <a:endParaRPr lang="lt-LT" sz="1050" dirty="0">
                <a:solidFill>
                  <a:schemeClr val="tx1"/>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endParaRPr lang="lt-LT" sz="1050" dirty="0">
                <a:solidFill>
                  <a:schemeClr val="tx1"/>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endParaRPr lang="lt-LT" sz="1050" dirty="0">
                <a:solidFill>
                  <a:schemeClr val="tx1"/>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endParaRPr lang="lt-LT" sz="1050" dirty="0">
                <a:solidFill>
                  <a:schemeClr val="tx1"/>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endParaRPr lang="en-US" sz="1050" dirty="0">
                <a:solidFill>
                  <a:schemeClr val="tx1"/>
                </a:solidFill>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Darbuotojai yra profesionalūs, kompetentingi, turintys teorinių ir praktinių žinių bei didelį darbo stažą. Veikloje maksimaliai panaudojamos kiekvieno darbuotojo žinios ir patirtis. Kelia grėsmę profesionalių ir kvalifikuotų darbuotojų pasitraukimas, jiems sulaukus teisės į senatvės pensiją ar dėl kitų priežasčių.</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 stengiasi atjauninti personalą, pritraukiant jaunus ir kvalifikuotus, kompetentingus ir inovacijoms imlius specialistus. Bendrovė aktyviai dalyvauja užimtumo rėmimo programose. </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 skatina darbuotojų atsakingumą ir iniciatyvumą, rengia ir įgyvendina darbuotojų mokymo programas, sudaro sąlygas darbuotojams nuolat kelti kvalifikaciją įvairių sričių ir formų mokymuose, reguliariai informuoja apie Bendrovės tikslus, vykdomus projektus, pokyčius, pasiektus rezultatus. Bendrovė yra atvira priimdama po keletą studentų atlikti praktiką, taip padėdama jauniems žmonėms įgyti praktinių žinių bei žengti pirmąjį žingsnį profesinėje karjeroje. </a:t>
              </a:r>
            </a:p>
            <a:p>
              <a:pPr lvl="0" algn="just" defTabSz="444500">
                <a:lnSpc>
                  <a:spcPct val="90000"/>
                </a:lnSpc>
                <a:spcBef>
                  <a:spcPct val="0"/>
                </a:spcBef>
                <a:spcAft>
                  <a:spcPct val="35000"/>
                </a:spcAft>
              </a:pPr>
              <a:r>
                <a:rPr lang="lt-LT" sz="1050" b="1" i="1" dirty="0">
                  <a:solidFill>
                    <a:schemeClr val="tx1"/>
                  </a:solidFill>
                  <a:latin typeface="Times New Roman" panose="02020603050405020304" pitchFamily="18" charset="0"/>
                  <a:cs typeface="Times New Roman" panose="02020603050405020304" pitchFamily="18" charset="0"/>
                </a:rPr>
                <a:t>  </a:t>
              </a:r>
            </a:p>
          </p:txBody>
        </p:sp>
      </p:gr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11</a:t>
            </a:fld>
            <a:endParaRPr lang="lt-LT" dirty="0"/>
          </a:p>
        </p:txBody>
      </p:sp>
      <p:graphicFrame>
        <p:nvGraphicFramePr>
          <p:cNvPr id="11" name="Diagrama 10"/>
          <p:cNvGraphicFramePr/>
          <p:nvPr>
            <p:extLst>
              <p:ext uri="{D42A27DB-BD31-4B8C-83A1-F6EECF244321}">
                <p14:modId xmlns:p14="http://schemas.microsoft.com/office/powerpoint/2010/main" val="4007874249"/>
              </p:ext>
            </p:extLst>
          </p:nvPr>
        </p:nvGraphicFramePr>
        <p:xfrm>
          <a:off x="5064649" y="3042285"/>
          <a:ext cx="6239630" cy="1190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026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26424" y="0"/>
            <a:ext cx="7804418" cy="1088177"/>
          </a:xfrm>
        </p:spPr>
        <p:txBody>
          <a:bodyPr>
            <a:normAutofit/>
          </a:bodyPr>
          <a:lstStyle/>
          <a:p>
            <a:pPr algn="r"/>
            <a:r>
              <a:rPr lang="lt-LT" sz="2400" dirty="0">
                <a:solidFill>
                  <a:schemeClr val="tx2">
                    <a:lumMod val="50000"/>
                  </a:schemeClr>
                </a:solidFill>
              </a:rPr>
              <a:t>VIDINĖS APLINKOS ANALIZĖ: </a:t>
            </a:r>
            <a:r>
              <a:rPr lang="lt-LT" sz="2400" i="1" dirty="0">
                <a:solidFill>
                  <a:schemeClr val="tx2">
                    <a:lumMod val="50000"/>
                  </a:schemeClr>
                </a:solidFill>
              </a:rPr>
              <a:t>pagalbinė veikla</a:t>
            </a:r>
          </a:p>
        </p:txBody>
      </p:sp>
      <p:sp>
        <p:nvSpPr>
          <p:cNvPr id="3" name="Turinio vietos rezervavimo ženklas 2"/>
          <p:cNvSpPr>
            <a:spLocks noGrp="1"/>
          </p:cNvSpPr>
          <p:nvPr>
            <p:ph idx="1"/>
          </p:nvPr>
        </p:nvSpPr>
        <p:spPr>
          <a:xfrm>
            <a:off x="232867" y="1738071"/>
            <a:ext cx="11858919" cy="4865570"/>
          </a:xfrm>
          <a:solidFill>
            <a:schemeClr val="bg1"/>
          </a:solidFill>
        </p:spPr>
        <p:txBody>
          <a:bodyPr>
            <a:noAutofit/>
          </a:bodyPr>
          <a:lstStyle/>
          <a:p>
            <a:pPr marL="0" indent="0" algn="just">
              <a:buNone/>
            </a:pPr>
            <a:endParaRPr lang="lt-LT" sz="1200" dirty="0">
              <a:solidFill>
                <a:schemeClr val="tx1"/>
              </a:solidFill>
              <a:latin typeface="Times New Roman" pitchFamily="18" charset="0"/>
              <a:cs typeface="Times New Roman" pitchFamily="18" charset="0"/>
            </a:endParaRPr>
          </a:p>
          <a:p>
            <a:pPr algn="just"/>
            <a:endParaRPr lang="lt-LT" sz="1200" b="1" i="1"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p:txBody>
      </p:sp>
      <p:sp>
        <p:nvSpPr>
          <p:cNvPr id="4" name="Poraštės vietos rezervavimo ženklas 3"/>
          <p:cNvSpPr>
            <a:spLocks noGrp="1"/>
          </p:cNvSpPr>
          <p:nvPr>
            <p:ph type="ftr" sz="quarter" idx="11"/>
          </p:nvPr>
        </p:nvSpPr>
        <p:spPr>
          <a:xfrm>
            <a:off x="0" y="6527383"/>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grpSp>
        <p:nvGrpSpPr>
          <p:cNvPr id="7" name="Группа 12"/>
          <p:cNvGrpSpPr/>
          <p:nvPr/>
        </p:nvGrpSpPr>
        <p:grpSpPr>
          <a:xfrm>
            <a:off x="436606" y="971971"/>
            <a:ext cx="11557222" cy="5520904"/>
            <a:chOff x="388189" y="370780"/>
            <a:chExt cx="11803811" cy="6426834"/>
          </a:xfrm>
        </p:grpSpPr>
        <p:sp>
          <p:nvSpPr>
            <p:cNvPr id="8" name="Стрелка вправо 13"/>
            <p:cNvSpPr/>
            <p:nvPr/>
          </p:nvSpPr>
          <p:spPr>
            <a:xfrm>
              <a:off x="388189" y="370780"/>
              <a:ext cx="11803811" cy="6426834"/>
            </a:xfrm>
            <a:prstGeom prst="rightArrow">
              <a:avLst/>
            </a:prstGeom>
            <a:solidFill>
              <a:schemeClr val="accent1">
                <a:lumMod val="75000"/>
                <a:lumOff val="25000"/>
              </a:schemeClr>
            </a:solidFill>
            <a:ln>
              <a:solidFill>
                <a:schemeClr val="tx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lt-LT" sz="1050" dirty="0">
                <a:latin typeface="Times New Roman" panose="02020603050405020304" pitchFamily="18" charset="0"/>
                <a:cs typeface="Times New Roman" panose="02020603050405020304" pitchFamily="18" charset="0"/>
              </a:endParaRPr>
            </a:p>
          </p:txBody>
        </p:sp>
        <p:sp>
          <p:nvSpPr>
            <p:cNvPr id="9" name="Полилиния 14"/>
            <p:cNvSpPr/>
            <p:nvPr/>
          </p:nvSpPr>
          <p:spPr>
            <a:xfrm>
              <a:off x="505979" y="724770"/>
              <a:ext cx="5233263" cy="5781518"/>
            </a:xfrm>
            <a:custGeom>
              <a:avLst/>
              <a:gdLst>
                <a:gd name="connsiteX0" fmla="*/ 0 w 3088901"/>
                <a:gd name="connsiteY0" fmla="*/ 514827 h 5270585"/>
                <a:gd name="connsiteX1" fmla="*/ 514827 w 3088901"/>
                <a:gd name="connsiteY1" fmla="*/ 0 h 5270585"/>
                <a:gd name="connsiteX2" fmla="*/ 2574074 w 3088901"/>
                <a:gd name="connsiteY2" fmla="*/ 0 h 5270585"/>
                <a:gd name="connsiteX3" fmla="*/ 3088901 w 3088901"/>
                <a:gd name="connsiteY3" fmla="*/ 514827 h 5270585"/>
                <a:gd name="connsiteX4" fmla="*/ 3088901 w 3088901"/>
                <a:gd name="connsiteY4" fmla="*/ 4755758 h 5270585"/>
                <a:gd name="connsiteX5" fmla="*/ 2574074 w 3088901"/>
                <a:gd name="connsiteY5" fmla="*/ 5270585 h 5270585"/>
                <a:gd name="connsiteX6" fmla="*/ 514827 w 3088901"/>
                <a:gd name="connsiteY6" fmla="*/ 5270585 h 5270585"/>
                <a:gd name="connsiteX7" fmla="*/ 0 w 3088901"/>
                <a:gd name="connsiteY7" fmla="*/ 4755758 h 5270585"/>
                <a:gd name="connsiteX8" fmla="*/ 0 w 3088901"/>
                <a:gd name="connsiteY8" fmla="*/ 514827 h 527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01" h="5270585">
                  <a:moveTo>
                    <a:pt x="0" y="514827"/>
                  </a:moveTo>
                  <a:cubicBezTo>
                    <a:pt x="0" y="230496"/>
                    <a:pt x="230496" y="0"/>
                    <a:pt x="514827" y="0"/>
                  </a:cubicBezTo>
                  <a:lnTo>
                    <a:pt x="2574074" y="0"/>
                  </a:lnTo>
                  <a:cubicBezTo>
                    <a:pt x="2858405" y="0"/>
                    <a:pt x="3088901" y="230496"/>
                    <a:pt x="3088901" y="514827"/>
                  </a:cubicBezTo>
                  <a:lnTo>
                    <a:pt x="3088901" y="4755758"/>
                  </a:lnTo>
                  <a:cubicBezTo>
                    <a:pt x="3088901" y="5040089"/>
                    <a:pt x="2858405" y="5270585"/>
                    <a:pt x="2574074" y="5270585"/>
                  </a:cubicBezTo>
                  <a:lnTo>
                    <a:pt x="514827" y="5270585"/>
                  </a:lnTo>
                  <a:cubicBezTo>
                    <a:pt x="230496" y="5270585"/>
                    <a:pt x="0" y="5040089"/>
                    <a:pt x="0" y="4755758"/>
                  </a:cubicBezTo>
                  <a:lnTo>
                    <a:pt x="0" y="51482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698" tIns="192698" rIns="192698" bIns="192698" numCol="1" spcCol="1270" anchor="t" anchorCtr="0">
              <a:noAutofit/>
            </a:bodyPr>
            <a:lstStyle/>
            <a:p>
              <a:pPr algn="just"/>
              <a:r>
                <a:rPr lang="lt-LT" sz="1050" b="1" i="1" dirty="0">
                  <a:solidFill>
                    <a:schemeClr val="tx1"/>
                  </a:solidFill>
                  <a:latin typeface="Times New Roman" pitchFamily="18" charset="0"/>
                  <a:cs typeface="Times New Roman" pitchFamily="18" charset="0"/>
                </a:rPr>
                <a:t>TECHNOLOGIJŲ VALDYMAS</a:t>
              </a:r>
            </a:p>
            <a:p>
              <a:pPr algn="just"/>
              <a:r>
                <a:rPr lang="lt-LT" sz="1050" dirty="0">
                  <a:solidFill>
                    <a:schemeClr val="tx1"/>
                  </a:solidFill>
                  <a:latin typeface="Times New Roman" pitchFamily="18" charset="0"/>
                  <a:cs typeface="Times New Roman" pitchFamily="18" charset="0"/>
                </a:rPr>
                <a:t>     Bendrovėje valdomos technologijos prisideda prie Visagino miesto švaresnės aplinkos palaikymo. Siekiant sumažinti iškastinio kuro naudojimą ir teršalų emisijas, pastatyti du po 8 MW biokuro katilai su 5 MW ekonomaizeriu. </a:t>
              </a:r>
              <a:r>
                <a:rPr lang="lt-LT" sz="1050" dirty="0" err="1">
                  <a:solidFill>
                    <a:schemeClr val="tx1"/>
                  </a:solidFill>
                  <a:latin typeface="Times New Roman" pitchFamily="18" charset="0"/>
                  <a:cs typeface="Times New Roman" pitchFamily="18" charset="0"/>
                </a:rPr>
                <a:t>Ekonomaizeris</a:t>
              </a:r>
              <a:r>
                <a:rPr lang="lt-LT" sz="1050" dirty="0">
                  <a:solidFill>
                    <a:schemeClr val="tx1"/>
                  </a:solidFill>
                  <a:latin typeface="Times New Roman" pitchFamily="18" charset="0"/>
                  <a:cs typeface="Times New Roman" pitchFamily="18" charset="0"/>
                </a:rPr>
                <a:t> padidina šilumos gamybos įrenginių efektyvumą, dėl ko taupomas kuras, atliekama ir dūmų valymo funkcija. Kadangi įdiegta technologija pripažįstama kaip viena iš mažinančių aplinkos užterštumą, aplinkosauginė rizika eliminuojama. Šilumos gamybai naudojamas kuras – medienos skiedros – yra neutralus CO2 taršai, todėl aplinkosauginiu požiūriu pasirinktas sprendimas yra optimalus. </a:t>
              </a:r>
            </a:p>
            <a:p>
              <a:pPr algn="just"/>
              <a:r>
                <a:rPr lang="lt-LT" sz="1050" dirty="0">
                  <a:solidFill>
                    <a:schemeClr val="tx1"/>
                  </a:solidFill>
                  <a:latin typeface="Times New Roman" pitchFamily="18" charset="0"/>
                  <a:cs typeface="Times New Roman" pitchFamily="18" charset="0"/>
                </a:rPr>
                <a:t>     Bendrovė eksploatuoja modernizuotus nuotekų valymo įrenginius – </a:t>
              </a:r>
              <a:r>
                <a:rPr lang="lt-LT" sz="1050" dirty="0" err="1">
                  <a:solidFill>
                    <a:schemeClr val="tx1"/>
                  </a:solidFill>
                  <a:latin typeface="Times New Roman" pitchFamily="18" charset="0"/>
                  <a:cs typeface="Times New Roman" pitchFamily="18" charset="0"/>
                </a:rPr>
                <a:t>bioblokus</a:t>
              </a:r>
              <a:r>
                <a:rPr lang="lt-LT" sz="1050" dirty="0">
                  <a:solidFill>
                    <a:schemeClr val="tx1"/>
                  </a:solidFill>
                  <a:latin typeface="Times New Roman" pitchFamily="18" charset="0"/>
                  <a:cs typeface="Times New Roman" pitchFamily="18" charset="0"/>
                </a:rPr>
                <a:t>, kuriuose vyksta biologinis nuotekų valymas bei azoto ir fosforo šalinimas. Išleidžiamos išvalytos nuotekos atitinka keliamus aplinkosauginius reikalavimus.   </a:t>
              </a:r>
            </a:p>
            <a:p>
              <a:pPr algn="just"/>
              <a:r>
                <a:rPr lang="lt-LT" sz="1050" dirty="0">
                  <a:solidFill>
                    <a:schemeClr val="tx1"/>
                  </a:solidFill>
                  <a:latin typeface="Times New Roman" pitchFamily="18" charset="0"/>
                  <a:cs typeface="Times New Roman" pitchFamily="18" charset="0"/>
                </a:rPr>
                <a:t>     Modernizuojant vandens tiekimo ir nuotekų surinkimo infrastruktūrą senos nusidėvėjusios trasos keičiamos naujais polietileniniais, </a:t>
              </a:r>
              <a:r>
                <a:rPr lang="lt-LT" sz="1050" dirty="0" err="1">
                  <a:solidFill>
                    <a:schemeClr val="tx1"/>
                  </a:solidFill>
                  <a:latin typeface="Times New Roman" pitchFamily="18" charset="0"/>
                  <a:cs typeface="Times New Roman" pitchFamily="18" charset="0"/>
                </a:rPr>
                <a:t>polipropileniniais</a:t>
              </a:r>
              <a:r>
                <a:rPr lang="lt-LT" sz="1050" dirty="0">
                  <a:solidFill>
                    <a:schemeClr val="tx1"/>
                  </a:solidFill>
                  <a:latin typeface="Times New Roman" pitchFamily="18" charset="0"/>
                  <a:cs typeface="Times New Roman" pitchFamily="18" charset="0"/>
                </a:rPr>
                <a:t> vamzdžiais, šilumos trasos keičiamos naujais </a:t>
              </a:r>
              <a:r>
                <a:rPr lang="lt-LT" sz="1050" dirty="0" err="1">
                  <a:solidFill>
                    <a:schemeClr val="tx1"/>
                  </a:solidFill>
                  <a:latin typeface="Times New Roman" pitchFamily="18" charset="0"/>
                  <a:cs typeface="Times New Roman" pitchFamily="18" charset="0"/>
                </a:rPr>
                <a:t>bekanaliais</a:t>
              </a:r>
              <a:r>
                <a:rPr lang="lt-LT" sz="1050" dirty="0">
                  <a:solidFill>
                    <a:schemeClr val="tx1"/>
                  </a:solidFill>
                  <a:latin typeface="Times New Roman" pitchFamily="18" charset="0"/>
                  <a:cs typeface="Times New Roman" pitchFamily="18" charset="0"/>
                </a:rPr>
                <a:t> pramoniniu būdu izoliuotais vamzdžiais, optimizuojant vamzdžių skersmenį, taip sumažinant technologinius nuostolius.</a:t>
              </a:r>
            </a:p>
            <a:p>
              <a:pPr algn="just"/>
              <a:r>
                <a:rPr lang="lt-LT" sz="1050" dirty="0">
                  <a:solidFill>
                    <a:schemeClr val="tx1"/>
                  </a:solidFill>
                  <a:latin typeface="Times New Roman" pitchFamily="18" charset="0"/>
                  <a:cs typeface="Times New Roman" pitchFamily="18" charset="0"/>
                </a:rPr>
                <a:t>     Bendrovėje  nuolat atnaujinama kompiuterinė ir programinė įranga, plačiai naudojamos informacinio tinklo galimybės. Bendrovės interneto svetainėje www.visaginoenergija.lt, socialiniuose tinkluose vartotojams, tiekėjams, plačiajai visuomenei pateikiama informacija apie Bendrovės vykdomą veiklą. Bendrovė aktyviai diegia modernias technologijas palaipsniui perkeldama vartotojų aptarnavimo paslaugas į elektroninę erdvę. Interneto svetainėje sukurta vartotojų el. aptarnavimo sistema, skirta informuoti vartotojus apie sudarytų sutarčių vykdymą ir atsiskaitymus.  </a:t>
              </a:r>
            </a:p>
            <a:p>
              <a:pPr algn="just"/>
              <a:r>
                <a:rPr lang="lt-LT" sz="1050" dirty="0">
                  <a:solidFill>
                    <a:schemeClr val="tx1"/>
                  </a:solidFill>
                  <a:latin typeface="Times New Roman" pitchFamily="18" charset="0"/>
                  <a:cs typeface="Times New Roman" pitchFamily="18" charset="0"/>
                </a:rPr>
                <a:t>     Šiluminės katilinės, Vandenvietės ir valymo įrangos baro, Inžinerinių tinklų baro budintieji inžinieriai kompiuterinių sistemų pagalba nuolat stebi esamą situaciją Šilumos ir </a:t>
              </a:r>
              <a:r>
                <a:rPr lang="lt-LT" sz="1050" dirty="0" err="1">
                  <a:solidFill>
                    <a:schemeClr val="tx1"/>
                  </a:solidFill>
                  <a:latin typeface="Times New Roman" pitchFamily="18" charset="0"/>
                  <a:cs typeface="Times New Roman" pitchFamily="18" charset="0"/>
                </a:rPr>
                <a:t>Vandentvarkos</a:t>
              </a:r>
              <a:r>
                <a:rPr lang="lt-LT" sz="1050" dirty="0">
                  <a:solidFill>
                    <a:schemeClr val="tx1"/>
                  </a:solidFill>
                  <a:latin typeface="Times New Roman" pitchFamily="18" charset="0"/>
                  <a:cs typeface="Times New Roman" pitchFamily="18" charset="0"/>
                </a:rPr>
                <a:t> veiklose, ir esant avarinėms situacijoms greitai reaguoja bei operatyviai jas šalina.</a:t>
              </a:r>
            </a:p>
          </p:txBody>
        </p:sp>
        <p:sp>
          <p:nvSpPr>
            <p:cNvPr id="10" name="Полилиния 16"/>
            <p:cNvSpPr/>
            <p:nvPr/>
          </p:nvSpPr>
          <p:spPr>
            <a:xfrm>
              <a:off x="5947328" y="724770"/>
              <a:ext cx="5057440" cy="5854129"/>
            </a:xfrm>
            <a:custGeom>
              <a:avLst/>
              <a:gdLst>
                <a:gd name="connsiteX0" fmla="*/ 0 w 3660331"/>
                <a:gd name="connsiteY0" fmla="*/ 610067 h 5408609"/>
                <a:gd name="connsiteX1" fmla="*/ 610067 w 3660331"/>
                <a:gd name="connsiteY1" fmla="*/ 0 h 5408609"/>
                <a:gd name="connsiteX2" fmla="*/ 3050264 w 3660331"/>
                <a:gd name="connsiteY2" fmla="*/ 0 h 5408609"/>
                <a:gd name="connsiteX3" fmla="*/ 3660331 w 3660331"/>
                <a:gd name="connsiteY3" fmla="*/ 610067 h 5408609"/>
                <a:gd name="connsiteX4" fmla="*/ 3660331 w 3660331"/>
                <a:gd name="connsiteY4" fmla="*/ 4798542 h 5408609"/>
                <a:gd name="connsiteX5" fmla="*/ 3050264 w 3660331"/>
                <a:gd name="connsiteY5" fmla="*/ 5408609 h 5408609"/>
                <a:gd name="connsiteX6" fmla="*/ 610067 w 3660331"/>
                <a:gd name="connsiteY6" fmla="*/ 5408609 h 5408609"/>
                <a:gd name="connsiteX7" fmla="*/ 0 w 3660331"/>
                <a:gd name="connsiteY7" fmla="*/ 4798542 h 5408609"/>
                <a:gd name="connsiteX8" fmla="*/ 0 w 3660331"/>
                <a:gd name="connsiteY8" fmla="*/ 610067 h 540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331" h="5408609">
                  <a:moveTo>
                    <a:pt x="0" y="610067"/>
                  </a:moveTo>
                  <a:cubicBezTo>
                    <a:pt x="0" y="273136"/>
                    <a:pt x="273136" y="0"/>
                    <a:pt x="610067" y="0"/>
                  </a:cubicBezTo>
                  <a:lnTo>
                    <a:pt x="3050264" y="0"/>
                  </a:lnTo>
                  <a:cubicBezTo>
                    <a:pt x="3387195" y="0"/>
                    <a:pt x="3660331" y="273136"/>
                    <a:pt x="3660331" y="610067"/>
                  </a:cubicBezTo>
                  <a:lnTo>
                    <a:pt x="3660331" y="4798542"/>
                  </a:lnTo>
                  <a:cubicBezTo>
                    <a:pt x="3660331" y="5135473"/>
                    <a:pt x="3387195" y="5408609"/>
                    <a:pt x="3050264" y="5408609"/>
                  </a:cubicBezTo>
                  <a:lnTo>
                    <a:pt x="610067" y="5408609"/>
                  </a:lnTo>
                  <a:cubicBezTo>
                    <a:pt x="273136" y="5408609"/>
                    <a:pt x="0" y="5135473"/>
                    <a:pt x="0" y="4798542"/>
                  </a:cubicBezTo>
                  <a:lnTo>
                    <a:pt x="0" y="61006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783" tIns="216783" rIns="216783" bIns="216783" numCol="1" spcCol="1270" anchor="t" anchorCtr="0">
              <a:noAutofit/>
            </a:bodyPr>
            <a:lstStyle/>
            <a:p>
              <a:pPr lvl="0" algn="just" defTabSz="444500">
                <a:lnSpc>
                  <a:spcPct val="90000"/>
                </a:lnSpc>
                <a:spcBef>
                  <a:spcPct val="0"/>
                </a:spcBef>
                <a:spcAft>
                  <a:spcPct val="35000"/>
                </a:spcAft>
              </a:pPr>
              <a:r>
                <a:rPr lang="lt-LT" sz="1050" b="1" i="1" dirty="0">
                  <a:solidFill>
                    <a:schemeClr val="tx1"/>
                  </a:solidFill>
                  <a:latin typeface="Times New Roman" panose="02020603050405020304" pitchFamily="18" charset="0"/>
                  <a:cs typeface="Times New Roman" panose="02020603050405020304" pitchFamily="18" charset="0"/>
                </a:rPr>
                <a:t>PIRKIMAI (žaliavų ir kitų resursų įsigijimas)</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Pirkimų, galinčių turėti įtaką pagrindiniams Bendrovės procesams, planavimas atliekamas iš anksto, atlikus rinkos tyrimus, įvertinus istorinius pirkimų įgyvendinimo terminus ir kitų perkančiųjų organizacijų gerąją praktiką.</a:t>
              </a:r>
            </a:p>
            <a:p>
              <a:pPr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 planuodama reikalingas projektų įgyvendinimui investicijas įvertina kelias alternatyvas ir pasirenka optimaliausią komplektaciją ir kainą.</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Bendrovės šilumos ir karšto vandens kainoje didžiąją dalį sąnaudų sudaro kuro žaliavos pirkimas. Ištekliai (biokuras, dujos) įsigyjami planuojamais kiekiais numatytam šilumos kiekiui pagaminti.</a:t>
              </a:r>
            </a:p>
            <a:p>
              <a:pPr lvl="0" indent="180975"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Nuo 2019 m. Bendrovė dujas įsigyja biržoje bei rinkoje pagal sutartis. VERT, nustatydama viršutines paslaugų kainų ribas, reguliuoja gamtinių dujų pardavimo, perdavimo ir skirstymo paslaugų kainas. Nuo 2016 m. Bendrovė biokurą perka sudarydama sandorius per energijos išteklių biržos operatorių UAB BALTPOOL bei rinkoje pagal sutartis. Dėl 2022 m. išaugusių gamtinių dujų kainų ir siekdama sumažinti šilumos gamybos sąnaudas bei šilumos kainas vartotojams Bendrovė priėmė sprendimą maksimaliai diversifikuoti energijos šaltinius ir įsigyti dyzelinį krosnių kurą skirtą šildymui. Dyzelinis krosnių kuras yra gamtinių dujų alternatyva, leidžianti pasirinkti pigesnį kurą šilumos gamybai.</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Kiti resursai ir žaliavos būtinos Bendrovės veiklai užtikrinti perkami / įsigyjami Lietuvos Respublikos viešųjų pirkimų, atliekamų vandentvarkos, energetikos, transporto ar pašto paslaugų srities perkančiųjų subjektų, įstatymo nustatyta tvarka. </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Pagrindinis Bendrovės finansinių išteklių šaltinis – gaunamos lėšos iš vartotojų už jiems suteiktas paslaugas. Kiti šaltiniai – Europos Sąjungos (toliau – ES) struktūrinių fondų ir valstybės biudžeto skiriamos lėšos vykdomų projektų įgyvendinimui, taip pat skolintos lėšos projektams vykdyti ir apyvartinių lėšų palaikymui. Bendrovė siekdama nustatytų tikslų, stengiasi pritraukti kuo daugiau investicijų, finansuojamų iš ES fondų. </a:t>
              </a:r>
            </a:p>
            <a:p>
              <a:pPr lvl="0" algn="just" defTabSz="444500">
                <a:lnSpc>
                  <a:spcPct val="90000"/>
                </a:lnSpc>
                <a:spcBef>
                  <a:spcPct val="0"/>
                </a:spcBef>
                <a:spcAft>
                  <a:spcPct val="35000"/>
                </a:spcAft>
              </a:pPr>
              <a:r>
                <a:rPr lang="lt-LT" sz="1050" dirty="0">
                  <a:solidFill>
                    <a:schemeClr val="tx1"/>
                  </a:solidFill>
                  <a:latin typeface="Times New Roman" panose="02020603050405020304" pitchFamily="18" charset="0"/>
                  <a:cs typeface="Times New Roman" panose="02020603050405020304" pitchFamily="18" charset="0"/>
                </a:rPr>
                <a:t>     Bendrovė siekia racionalaus lėšų panaudojimo ir atsakingai elgiasi su nuosavomis ir gautomis lėšomis.</a:t>
              </a:r>
            </a:p>
          </p:txBody>
        </p:sp>
      </p:grpSp>
      <p:sp>
        <p:nvSpPr>
          <p:cNvPr id="5" name="Skaidrės numerio vietos rezervavimo ženklas 4"/>
          <p:cNvSpPr>
            <a:spLocks noGrp="1"/>
          </p:cNvSpPr>
          <p:nvPr>
            <p:ph type="sldNum" sz="quarter" idx="12"/>
          </p:nvPr>
        </p:nvSpPr>
        <p:spPr>
          <a:xfrm>
            <a:off x="11029931" y="6188075"/>
            <a:ext cx="1142245" cy="669925"/>
          </a:xfrm>
        </p:spPr>
        <p:txBody>
          <a:bodyPr/>
          <a:lstStyle/>
          <a:p>
            <a:fld id="{B06C545B-AED2-4077-87A2-994B04AC4774}" type="slidenum">
              <a:rPr lang="lt-LT" smtClean="0"/>
              <a:t>12</a:t>
            </a:fld>
            <a:endParaRPr lang="lt-LT" dirty="0"/>
          </a:p>
        </p:txBody>
      </p:sp>
    </p:spTree>
    <p:extLst>
      <p:ext uri="{BB962C8B-B14F-4D97-AF65-F5344CB8AC3E}">
        <p14:creationId xmlns:p14="http://schemas.microsoft.com/office/powerpoint/2010/main" val="200544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7634" y="0"/>
            <a:ext cx="10668589" cy="1200150"/>
          </a:xfrm>
        </p:spPr>
        <p:txBody>
          <a:bodyPr>
            <a:normAutofit/>
          </a:bodyPr>
          <a:lstStyle/>
          <a:p>
            <a:pPr algn="r"/>
            <a:r>
              <a:rPr lang="lt-LT" sz="2400" dirty="0">
                <a:solidFill>
                  <a:schemeClr val="tx2">
                    <a:lumMod val="50000"/>
                  </a:schemeClr>
                </a:solidFill>
              </a:rPr>
              <a:t>BENDROVĖS APLINKOS VEIKSNIŲ ANALIZĖ</a:t>
            </a:r>
            <a:br>
              <a:rPr lang="lt-LT" sz="2400" dirty="0">
                <a:solidFill>
                  <a:schemeClr val="tx2">
                    <a:lumMod val="50000"/>
                  </a:schemeClr>
                </a:solidFill>
              </a:rPr>
            </a:br>
            <a:r>
              <a:rPr lang="lt-LT" sz="2400" dirty="0">
                <a:solidFill>
                  <a:schemeClr val="tx2">
                    <a:lumMod val="50000"/>
                  </a:schemeClr>
                </a:solidFill>
              </a:rPr>
              <a:t>IŠORINĖS APLINKOS ANALIZĖ (</a:t>
            </a:r>
            <a:r>
              <a:rPr lang="lt-LT" sz="2400" dirty="0" err="1">
                <a:solidFill>
                  <a:schemeClr val="tx2">
                    <a:lumMod val="50000"/>
                  </a:schemeClr>
                </a:solidFill>
              </a:rPr>
              <a:t>pest</a:t>
            </a:r>
            <a:r>
              <a:rPr lang="lt-LT" sz="2400" dirty="0">
                <a:solidFill>
                  <a:schemeClr val="tx2">
                    <a:lumMod val="50000"/>
                  </a:schemeClr>
                </a:solidFill>
              </a:rPr>
              <a:t> analizė)</a:t>
            </a:r>
            <a:br>
              <a:rPr lang="lt-LT" sz="2400" dirty="0">
                <a:solidFill>
                  <a:schemeClr val="tx2">
                    <a:lumMod val="50000"/>
                  </a:schemeClr>
                </a:solidFill>
              </a:rPr>
            </a:br>
            <a:endParaRPr lang="lt-LT" sz="2400" dirty="0">
              <a:solidFill>
                <a:schemeClr val="tx2">
                  <a:lumMod val="50000"/>
                </a:schemeClr>
              </a:solidFill>
            </a:endParaRP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2640422167"/>
              </p:ext>
            </p:extLst>
          </p:nvPr>
        </p:nvGraphicFramePr>
        <p:xfrm>
          <a:off x="425777" y="833824"/>
          <a:ext cx="11340446" cy="4066090"/>
        </p:xfrm>
        <a:graphic>
          <a:graphicData uri="http://schemas.openxmlformats.org/drawingml/2006/table">
            <a:tbl>
              <a:tblPr firstRow="1" bandRow="1">
                <a:tableStyleId>{BC89EF96-8CEA-46FF-86C4-4CE0E7609802}</a:tableStyleId>
              </a:tblPr>
              <a:tblGrid>
                <a:gridCol w="3930465">
                  <a:extLst>
                    <a:ext uri="{9D8B030D-6E8A-4147-A177-3AD203B41FA5}">
                      <a16:colId xmlns="" xmlns:a16="http://schemas.microsoft.com/office/drawing/2014/main" val="20000"/>
                    </a:ext>
                  </a:extLst>
                </a:gridCol>
                <a:gridCol w="7409981">
                  <a:extLst>
                    <a:ext uri="{9D8B030D-6E8A-4147-A177-3AD203B41FA5}">
                      <a16:colId xmlns="" xmlns:a16="http://schemas.microsoft.com/office/drawing/2014/main" val="20001"/>
                    </a:ext>
                  </a:extLst>
                </a:gridCol>
              </a:tblGrid>
              <a:tr h="197481">
                <a:tc>
                  <a:txBody>
                    <a:bodyPr/>
                    <a:lstStyle/>
                    <a:p>
                      <a:pPr algn="ctr">
                        <a:lnSpc>
                          <a:spcPct val="107000"/>
                        </a:lnSpc>
                        <a:spcAft>
                          <a:spcPts val="0"/>
                        </a:spcAft>
                      </a:pPr>
                      <a:r>
                        <a:rPr lang="pt-BR" sz="1050" kern="1200" dirty="0">
                          <a:effectLst/>
                          <a:latin typeface="Times New Roman" pitchFamily="18" charset="0"/>
                          <a:cs typeface="Times New Roman" pitchFamily="18" charset="0"/>
                        </a:rPr>
                        <a:t>VEIKSNIAI </a:t>
                      </a:r>
                      <a:r>
                        <a:rPr lang="lt-LT" sz="1050" kern="1200" dirty="0">
                          <a:effectLst/>
                          <a:latin typeface="Times New Roman" pitchFamily="18" charset="0"/>
                          <a:cs typeface="Times New Roman" pitchFamily="18" charset="0"/>
                        </a:rPr>
                        <a:t>IR JŲ POVEIKIS</a:t>
                      </a:r>
                      <a:r>
                        <a:rPr lang="lt-LT" sz="1050" kern="1200" baseline="0" dirty="0">
                          <a:effectLst/>
                          <a:latin typeface="Times New Roman" pitchFamily="18" charset="0"/>
                          <a:cs typeface="Times New Roman" pitchFamily="18" charset="0"/>
                        </a:rPr>
                        <a:t> BENDROVĖS VEIKLAI</a:t>
                      </a:r>
                      <a:endParaRPr lang="lt-LT" sz="1050" dirty="0">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bg2">
                        <a:lumMod val="75000"/>
                      </a:schemeClr>
                    </a:solidFill>
                  </a:tcPr>
                </a:tc>
                <a:tc>
                  <a:txBody>
                    <a:bodyPr/>
                    <a:lstStyle/>
                    <a:p>
                      <a:pPr algn="ctr">
                        <a:lnSpc>
                          <a:spcPct val="107000"/>
                        </a:lnSpc>
                        <a:spcAft>
                          <a:spcPts val="0"/>
                        </a:spcAft>
                      </a:pPr>
                      <a:r>
                        <a:rPr lang="lt-LT" sz="1050" kern="1200" dirty="0">
                          <a:effectLst/>
                          <a:latin typeface="Times New Roman" pitchFamily="18" charset="0"/>
                          <a:cs typeface="Times New Roman" pitchFamily="18" charset="0"/>
                        </a:rPr>
                        <a:t>POVEIKIO VALDYMO PRIEMONĖS</a:t>
                      </a:r>
                      <a:endParaRPr lang="lt-LT" sz="1050" dirty="0">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bg2">
                        <a:lumMod val="75000"/>
                      </a:schemeClr>
                    </a:solidFill>
                  </a:tcPr>
                </a:tc>
                <a:extLst>
                  <a:ext uri="{0D108BD9-81ED-4DB2-BD59-A6C34878D82A}">
                    <a16:rowId xmlns="" xmlns:a16="http://schemas.microsoft.com/office/drawing/2014/main" val="10000"/>
                  </a:ext>
                </a:extLst>
              </a:tr>
              <a:tr h="197481">
                <a:tc>
                  <a:txBody>
                    <a:bodyPr/>
                    <a:lstStyle/>
                    <a:p>
                      <a:pPr>
                        <a:lnSpc>
                          <a:spcPct val="107000"/>
                        </a:lnSpc>
                        <a:spcAft>
                          <a:spcPts val="0"/>
                        </a:spcAft>
                      </a:pPr>
                      <a:r>
                        <a:rPr lang="lt-LT" sz="1050" b="1" kern="1200" dirty="0">
                          <a:solidFill>
                            <a:schemeClr val="tx1"/>
                          </a:solidFill>
                          <a:effectLst/>
                          <a:latin typeface="Times New Roman" pitchFamily="18" charset="0"/>
                          <a:cs typeface="Times New Roman" pitchFamily="18" charset="0"/>
                        </a:rPr>
                        <a:t>Politiniai veiksniai </a:t>
                      </a:r>
                      <a:endParaRPr lang="lt-LT" sz="1050" b="1" i="1" dirty="0">
                        <a:solidFill>
                          <a:schemeClr val="tx1"/>
                        </a:solidFill>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accent1">
                        <a:lumMod val="25000"/>
                        <a:lumOff val="75000"/>
                      </a:schemeClr>
                    </a:solidFill>
                  </a:tcPr>
                </a:tc>
                <a:tc>
                  <a:txBody>
                    <a:bodyPr/>
                    <a:lstStyle/>
                    <a:p>
                      <a:pPr>
                        <a:lnSpc>
                          <a:spcPct val="107000"/>
                        </a:lnSpc>
                      </a:pPr>
                      <a:endParaRPr lang="lt-LT" sz="1050" i="1" dirty="0">
                        <a:effectLst/>
                        <a:latin typeface="Times New Roman" pitchFamily="18" charset="0"/>
                        <a:cs typeface="Times New Roman" pitchFamily="18" charset="0"/>
                      </a:endParaRPr>
                    </a:p>
                  </a:txBody>
                  <a:tcPr marL="30330" marR="30330" marT="15165" marB="15165">
                    <a:solidFill>
                      <a:schemeClr val="accent1">
                        <a:lumMod val="25000"/>
                        <a:lumOff val="75000"/>
                      </a:schemeClr>
                    </a:solidFill>
                  </a:tcPr>
                </a:tc>
                <a:extLst>
                  <a:ext uri="{0D108BD9-81ED-4DB2-BD59-A6C34878D82A}">
                    <a16:rowId xmlns="" xmlns:a16="http://schemas.microsoft.com/office/drawing/2014/main" val="10001"/>
                  </a:ext>
                </a:extLst>
              </a:tr>
              <a:tr h="1990243">
                <a:tc>
                  <a:txBody>
                    <a:bodyPr/>
                    <a:lstStyle/>
                    <a:p>
                      <a:pPr algn="just">
                        <a:lnSpc>
                          <a:spcPct val="107000"/>
                        </a:lnSpc>
                        <a:spcAft>
                          <a:spcPts val="0"/>
                        </a:spcAft>
                      </a:pPr>
                      <a:r>
                        <a:rPr lang="lt-LT" sz="1050" kern="1200" dirty="0">
                          <a:solidFill>
                            <a:srgbClr val="000000"/>
                          </a:solidFill>
                          <a:effectLst/>
                          <a:latin typeface="Times New Roman" pitchFamily="18" charset="0"/>
                          <a:cs typeface="Times New Roman" pitchFamily="18" charset="0"/>
                        </a:rPr>
                        <a:t>Politiniai ir reguliavimo sprendimai.</a:t>
                      </a:r>
                    </a:p>
                    <a:p>
                      <a:pPr algn="just">
                        <a:lnSpc>
                          <a:spcPct val="107000"/>
                        </a:lnSpc>
                        <a:spcAft>
                          <a:spcPts val="0"/>
                        </a:spcAft>
                      </a:pPr>
                      <a:r>
                        <a:rPr lang="lt-LT" sz="1050" dirty="0">
                          <a:effectLst/>
                          <a:latin typeface="Times New Roman" pitchFamily="18" charset="0"/>
                          <a:cs typeface="Times New Roman" pitchFamily="18" charset="0"/>
                        </a:rPr>
                        <a:t>Lietuva yra įsipareigojusi įgyvendinti ES direktyvas energetikos sektoriuje, susijusias su energijos gamybos efektyvumo didinimu ir atsinaujinančių energijos išteklių platesniu naudojimu </a:t>
                      </a:r>
                      <a:r>
                        <a:rPr lang="lt-LT" sz="1050" dirty="0">
                          <a:solidFill>
                            <a:schemeClr val="tx1"/>
                          </a:solidFill>
                          <a:effectLst/>
                          <a:latin typeface="Times New Roman" pitchFamily="18" charset="0"/>
                          <a:cs typeface="Times New Roman" pitchFamily="18" charset="0"/>
                        </a:rPr>
                        <a:t>šilumos </a:t>
                      </a:r>
                      <a:r>
                        <a:rPr lang="lt-LT" sz="1050" dirty="0">
                          <a:effectLst/>
                          <a:latin typeface="Times New Roman" pitchFamily="18" charset="0"/>
                          <a:cs typeface="Times New Roman" pitchFamily="18" charset="0"/>
                        </a:rPr>
                        <a:t>gamybai. </a:t>
                      </a:r>
                      <a:endParaRPr lang="en-GB" sz="1050" dirty="0">
                        <a:effectLst/>
                        <a:latin typeface="Times New Roman" pitchFamily="18" charset="0"/>
                        <a:cs typeface="Times New Roman" pitchFamily="18" charset="0"/>
                      </a:endParaRPr>
                    </a:p>
                  </a:txBody>
                  <a:tcPr>
                    <a:solidFill>
                      <a:schemeClr val="bg2">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lt-LT" sz="1050" dirty="0">
                          <a:effectLst/>
                          <a:latin typeface="Times New Roman" pitchFamily="18" charset="0"/>
                          <a:ea typeface="Calibri"/>
                          <a:cs typeface="Times New Roman" pitchFamily="18" charset="0"/>
                        </a:rPr>
                        <a:t>Nacionalinėje energetinės nepriklausomybės strategijoje 2020–2030 m. centralizuoto šilumos tiekimo sektoriuje išskiriami trys prioritetai: šilumos vartojimo efektyvumo didinimas, šilumos gamybos iš aplinkai nekenksmingų energijos išteklių (atsinaujinančių energijos išteklių) skatinimas ir šilumos gamybos ir tiekimo sistemos tobulinimas. </a:t>
                      </a:r>
                    </a:p>
                    <a:p>
                      <a:pPr marL="0" marR="0" lvl="0" indent="0" algn="just" defTabSz="457200" rtl="0" eaLnBrk="1" fontAlgn="auto" latinLnBrk="0" hangingPunct="1">
                        <a:lnSpc>
                          <a:spcPct val="100000"/>
                        </a:lnSpc>
                        <a:spcBef>
                          <a:spcPts val="0"/>
                        </a:spcBef>
                        <a:spcAft>
                          <a:spcPts val="600"/>
                        </a:spcAft>
                        <a:buClrTx/>
                        <a:buSzTx/>
                        <a:buFontTx/>
                        <a:buNone/>
                        <a:tabLst/>
                        <a:defRPr/>
                      </a:pPr>
                      <a:r>
                        <a:rPr lang="lt-LT" sz="1050" dirty="0">
                          <a:effectLst/>
                          <a:latin typeface="Times New Roman" pitchFamily="18" charset="0"/>
                          <a:ea typeface="Calibri"/>
                          <a:cs typeface="Times New Roman" pitchFamily="18" charset="0"/>
                        </a:rPr>
                        <a:t>Nacionalinėje darnaus vystymosi strategijoje yra nustatyti ilgalaikiai tikslai. Vandens srityje vienas iš tikslų – pasiekti, kad visi šalies gyventojai gautų saugos ir kokybės reikalavimus atitinkantį geriamąjį vandenį. Energetikos srityje viena iš teikiamų paslaugų tikslų - išplėsti atsinaujinančių ir </a:t>
                      </a:r>
                      <a:r>
                        <a:rPr lang="lt-LT" sz="1050" dirty="0" err="1">
                          <a:effectLst/>
                          <a:latin typeface="Times New Roman" pitchFamily="18" charset="0"/>
                          <a:ea typeface="Calibri"/>
                          <a:cs typeface="Times New Roman" pitchFamily="18" charset="0"/>
                        </a:rPr>
                        <a:t>atliekinių</a:t>
                      </a:r>
                      <a:r>
                        <a:rPr lang="lt-LT" sz="1050" dirty="0">
                          <a:effectLst/>
                          <a:latin typeface="Times New Roman" pitchFamily="18" charset="0"/>
                          <a:ea typeface="Calibri"/>
                          <a:cs typeface="Times New Roman" pitchFamily="18" charset="0"/>
                        </a:rPr>
                        <a:t> </a:t>
                      </a:r>
                      <a:r>
                        <a:rPr lang="lt-LT" sz="1050" noProof="0" dirty="0">
                          <a:effectLst/>
                          <a:latin typeface="Times New Roman" pitchFamily="18" charset="0"/>
                          <a:ea typeface="Calibri"/>
                          <a:cs typeface="Times New Roman" pitchFamily="18" charset="0"/>
                        </a:rPr>
                        <a:t>energijos </a:t>
                      </a:r>
                      <a:r>
                        <a:rPr lang="lt-LT" sz="1050" dirty="0">
                          <a:effectLst/>
                          <a:latin typeface="Times New Roman" pitchFamily="18" charset="0"/>
                          <a:ea typeface="Calibri"/>
                          <a:cs typeface="Times New Roman" pitchFamily="18" charset="0"/>
                        </a:rPr>
                        <a:t>išteklių naudojimą. </a:t>
                      </a:r>
                    </a:p>
                    <a:p>
                      <a:pPr marL="0" marR="0" lvl="0" indent="0" algn="just" defTabSz="457200" rtl="0" eaLnBrk="1" fontAlgn="auto" latinLnBrk="0" hangingPunct="1">
                        <a:lnSpc>
                          <a:spcPct val="100000"/>
                        </a:lnSpc>
                        <a:spcBef>
                          <a:spcPts val="0"/>
                        </a:spcBef>
                        <a:spcAft>
                          <a:spcPts val="600"/>
                        </a:spcAft>
                        <a:buClrTx/>
                        <a:buSzTx/>
                        <a:buFontTx/>
                        <a:buNone/>
                        <a:tabLst/>
                        <a:defRPr/>
                      </a:pPr>
                      <a:r>
                        <a:rPr lang="lt-LT" sz="1050" dirty="0">
                          <a:effectLst/>
                          <a:latin typeface="Times New Roman" pitchFamily="18" charset="0"/>
                          <a:ea typeface="Calibri"/>
                          <a:cs typeface="Times New Roman" pitchFamily="18" charset="0"/>
                        </a:rPr>
                        <a:t>Bendrovė 2023-2024 m. planuoja įrengti biokuru kūrenamą kogeneracinę elektrinę esamoje Šiluminės katilinės teritorijoje. Tai leis sumažinti iškastinio kuro (gamtinių dujų) naudojimą. Projektas finansuojamas ES struktūrinių fondų lėšomis, Bendrovės apyvartinėmis lėšomis ir lėšomis, gautomis už apyvartinių taršos leidimų (</a:t>
                      </a:r>
                      <a:r>
                        <a:rPr lang="lt-LT" sz="1050" dirty="0">
                          <a:solidFill>
                            <a:schemeClr val="tx1"/>
                          </a:solidFill>
                          <a:effectLst/>
                          <a:latin typeface="Times New Roman" pitchFamily="18" charset="0"/>
                          <a:ea typeface="Calibri"/>
                          <a:cs typeface="Times New Roman" pitchFamily="18" charset="0"/>
                        </a:rPr>
                        <a:t>ATL) </a:t>
                      </a:r>
                      <a:r>
                        <a:rPr lang="lt-LT" sz="1050" dirty="0">
                          <a:effectLst/>
                          <a:latin typeface="Times New Roman" pitchFamily="18" charset="0"/>
                          <a:ea typeface="Calibri"/>
                          <a:cs typeface="Times New Roman" pitchFamily="18" charset="0"/>
                        </a:rPr>
                        <a:t>pardavimą. </a:t>
                      </a:r>
                    </a:p>
                    <a:p>
                      <a:pPr marL="0" marR="0" lvl="0" indent="0" algn="just" defTabSz="457200" rtl="0" eaLnBrk="1" fontAlgn="auto" latinLnBrk="0" hangingPunct="1">
                        <a:lnSpc>
                          <a:spcPct val="100000"/>
                        </a:lnSpc>
                        <a:spcBef>
                          <a:spcPts val="0"/>
                        </a:spcBef>
                        <a:spcAft>
                          <a:spcPts val="600"/>
                        </a:spcAft>
                        <a:buClrTx/>
                        <a:buSzTx/>
                        <a:buFontTx/>
                        <a:buNone/>
                        <a:tabLst/>
                        <a:defRPr/>
                      </a:pPr>
                      <a:r>
                        <a:rPr lang="lt-LT" sz="1050" dirty="0">
                          <a:effectLst/>
                          <a:latin typeface="Times New Roman" pitchFamily="18" charset="0"/>
                          <a:ea typeface="Calibri"/>
                          <a:cs typeface="Times New Roman" pitchFamily="18" charset="0"/>
                        </a:rPr>
                        <a:t>Siekiant užtikrinti patikimą šilumos tiekimą bei geriamojo vandens, atitinkančio saugos ir kokybės reikalavimus, tiekimą vartotojams, Bendrovė nuolat atnaujina turimą infrastruktūrą.</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10002"/>
                  </a:ext>
                </a:extLst>
              </a:tr>
              <a:tr h="197481">
                <a:tc>
                  <a:txBody>
                    <a:bodyPr/>
                    <a:lstStyle/>
                    <a:p>
                      <a:pPr algn="just">
                        <a:lnSpc>
                          <a:spcPct val="107000"/>
                        </a:lnSpc>
                        <a:spcAft>
                          <a:spcPts val="0"/>
                        </a:spcAft>
                      </a:pPr>
                      <a:r>
                        <a:rPr lang="lt-LT" sz="1050" b="1" kern="1200" dirty="0">
                          <a:solidFill>
                            <a:schemeClr val="tx1"/>
                          </a:solidFill>
                          <a:effectLst/>
                          <a:latin typeface="Times New Roman" pitchFamily="18" charset="0"/>
                          <a:cs typeface="Times New Roman" pitchFamily="18" charset="0"/>
                        </a:rPr>
                        <a:t>Ekonominiai veiksniai</a:t>
                      </a:r>
                      <a:endParaRPr lang="lt-LT" sz="1050" b="1" dirty="0">
                        <a:solidFill>
                          <a:schemeClr val="tx1"/>
                        </a:solidFill>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accent1">
                        <a:lumMod val="25000"/>
                        <a:lumOff val="75000"/>
                      </a:schemeClr>
                    </a:solidFill>
                  </a:tcPr>
                </a:tc>
                <a:tc>
                  <a:txBody>
                    <a:bodyPr/>
                    <a:lstStyle/>
                    <a:p>
                      <a:pPr>
                        <a:lnSpc>
                          <a:spcPct val="107000"/>
                        </a:lnSpc>
                      </a:pPr>
                      <a:endParaRPr lang="lt-LT" sz="1050" dirty="0">
                        <a:effectLst/>
                        <a:latin typeface="Times New Roman" pitchFamily="18" charset="0"/>
                        <a:cs typeface="Times New Roman" pitchFamily="18" charset="0"/>
                      </a:endParaRPr>
                    </a:p>
                  </a:txBody>
                  <a:tcPr marL="30330" marR="30330" marT="15165" marB="15165">
                    <a:solidFill>
                      <a:schemeClr val="accent1">
                        <a:lumMod val="25000"/>
                        <a:lumOff val="75000"/>
                      </a:schemeClr>
                    </a:solidFill>
                  </a:tcPr>
                </a:tc>
                <a:extLst>
                  <a:ext uri="{0D108BD9-81ED-4DB2-BD59-A6C34878D82A}">
                    <a16:rowId xmlns="" xmlns:a16="http://schemas.microsoft.com/office/drawing/2014/main" val="10005"/>
                  </a:ext>
                </a:extLst>
              </a:tr>
              <a:tr h="749318">
                <a:tc>
                  <a:txBody>
                    <a:bodyPr/>
                    <a:lstStyle/>
                    <a:p>
                      <a:pPr algn="just">
                        <a:lnSpc>
                          <a:spcPct val="100000"/>
                        </a:lnSpc>
                        <a:spcAft>
                          <a:spcPts val="0"/>
                        </a:spcAft>
                      </a:pPr>
                      <a:r>
                        <a:rPr lang="lt-LT" sz="1050" dirty="0">
                          <a:effectLst/>
                          <a:latin typeface="Times New Roman" pitchFamily="18" charset="0"/>
                          <a:cs typeface="Times New Roman" pitchFamily="18" charset="0"/>
                        </a:rPr>
                        <a:t>ES investicijų pasinaudojimo galimybės.</a:t>
                      </a:r>
                    </a:p>
                    <a:p>
                      <a:pPr algn="just">
                        <a:lnSpc>
                          <a:spcPct val="100000"/>
                        </a:lnSpc>
                        <a:spcAft>
                          <a:spcPts val="0"/>
                        </a:spcAft>
                      </a:pPr>
                      <a:r>
                        <a:rPr lang="lt-LT" sz="1050" dirty="0">
                          <a:effectLst/>
                          <a:latin typeface="Times New Roman" pitchFamily="18" charset="0"/>
                          <a:cs typeface="Times New Roman" pitchFamily="18" charset="0"/>
                        </a:rPr>
                        <a:t>Investicijų finansavimas pasinaudojant ES parama negeneruoja investicijų grąžos nuo už ES lėšas sukurto turto. </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algn="just">
                        <a:lnSpc>
                          <a:spcPct val="107000"/>
                        </a:lnSpc>
                        <a:spcAft>
                          <a:spcPts val="800"/>
                        </a:spcAft>
                      </a:pPr>
                      <a:r>
                        <a:rPr lang="lt-LT" sz="1050" dirty="0">
                          <a:effectLst/>
                          <a:latin typeface="Times New Roman" pitchFamily="18" charset="0"/>
                          <a:cs typeface="Times New Roman" pitchFamily="18" charset="0"/>
                        </a:rPr>
                        <a:t>Bendrovė bendradarbiauja su suinteresuotomis šalimis ir institucijomis, kad būtų sudarytos teisinės prielaidos į teikiamų paslaugų kainas įskaičiuoti ilgalaikio turto, sukurto už ES struktūrinių fondų, dotacijų, subsidijų ir joms prilygintas lėšas, nusidėvėjimo (amortizacijos) sąnaudų dalį. Iš ES struktūrinių fondų ir valstybės paramos sukurtas turtas dėvisi, o jo vertės palaikymui ir atnaujinimui lėšos, </a:t>
                      </a:r>
                      <a:r>
                        <a:rPr lang="lt-LT" sz="1050" baseline="0" dirty="0">
                          <a:effectLst/>
                          <a:latin typeface="Times New Roman" pitchFamily="18" charset="0"/>
                          <a:cs typeface="Times New Roman" pitchFamily="18" charset="0"/>
                        </a:rPr>
                        <a:t>pagal VERT nustatytas metodikas, </a:t>
                      </a:r>
                      <a:r>
                        <a:rPr lang="lt-LT" sz="1050" dirty="0">
                          <a:effectLst/>
                          <a:latin typeface="Times New Roman" pitchFamily="18" charset="0"/>
                          <a:cs typeface="Times New Roman" pitchFamily="18" charset="0"/>
                        </a:rPr>
                        <a:t>per paslaugų kainas nėra surenkamos</a:t>
                      </a:r>
                      <a:r>
                        <a:rPr lang="lt-LT" sz="1050" baseline="0" dirty="0">
                          <a:effectLst/>
                          <a:latin typeface="Times New Roman" pitchFamily="18" charset="0"/>
                          <a:cs typeface="Times New Roman" pitchFamily="18" charset="0"/>
                        </a:rPr>
                        <a:t>.</a:t>
                      </a:r>
                      <a:endParaRPr lang="en-GB" sz="1050" dirty="0">
                        <a:effectLst/>
                        <a:latin typeface="Times New Roman" pitchFamily="18" charset="0"/>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10006"/>
                  </a:ext>
                </a:extLst>
              </a:tr>
              <a:tr h="581559">
                <a:tc>
                  <a:txBody>
                    <a:bodyPr/>
                    <a:lstStyle/>
                    <a:p>
                      <a:pPr algn="just">
                        <a:lnSpc>
                          <a:spcPct val="100000"/>
                        </a:lnSpc>
                        <a:spcAft>
                          <a:spcPts val="0"/>
                        </a:spcAft>
                      </a:pPr>
                      <a:r>
                        <a:rPr lang="lt-LT" sz="1050" dirty="0">
                          <a:effectLst/>
                          <a:latin typeface="Times New Roman" pitchFamily="18" charset="0"/>
                          <a:cs typeface="Times New Roman" pitchFamily="18" charset="0"/>
                        </a:rPr>
                        <a:t>Didėjanti infliacija ir energetinių išteklių kainų augimas.</a:t>
                      </a:r>
                    </a:p>
                    <a:p>
                      <a:pPr algn="just">
                        <a:lnSpc>
                          <a:spcPct val="100000"/>
                        </a:lnSpc>
                        <a:spcAft>
                          <a:spcPts val="0"/>
                        </a:spcAft>
                      </a:pPr>
                      <a:r>
                        <a:rPr lang="lt-LT" sz="1050" dirty="0">
                          <a:effectLst/>
                          <a:latin typeface="Times New Roman" pitchFamily="18" charset="0"/>
                          <a:cs typeface="Times New Roman" pitchFamily="18" charset="0"/>
                        </a:rPr>
                        <a:t>Infliacijos ir energetinių išteklių kainų augimas lemia gamybos sąnaudų padidėjimą.</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lang="lt-LT" sz="1050" dirty="0">
                          <a:effectLst/>
                          <a:latin typeface="Times New Roman" pitchFamily="18" charset="0"/>
                          <a:cs typeface="Times New Roman" pitchFamily="18" charset="0"/>
                        </a:rPr>
                        <a:t>Tiekiamų paslaugų kainos yra derinamos su VERT. VERT, užtikrindama šilumos ir vandens paslaugų kainodaros skaidrumą ir būtinųjų sąnaudų susigrąžinimo principą bei reaguodama į reikšmingus pasikeitimus rinkoje, operatyviai tobulina kainodaros teisinį reglamentavimą. Bendrovė stengiasi analizuoti kainų dinamiką ir prognozes bei laiku įskaičiuoti pokyčius į tarifus. </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10007"/>
                  </a:ext>
                </a:extLst>
              </a:tr>
            </a:tbl>
          </a:graphicData>
        </a:graphic>
      </p:graphicFrame>
      <p:sp>
        <p:nvSpPr>
          <p:cNvPr id="4" name="Poraštės vietos rezervavimo ženklas 3"/>
          <p:cNvSpPr>
            <a:spLocks noGrp="1"/>
          </p:cNvSpPr>
          <p:nvPr>
            <p:ph type="ftr" sz="quarter" idx="11"/>
          </p:nvPr>
        </p:nvSpPr>
        <p:spPr>
          <a:xfrm>
            <a:off x="0" y="6523037"/>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13</a:t>
            </a:fld>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546364110"/>
              </p:ext>
            </p:extLst>
          </p:nvPr>
        </p:nvGraphicFramePr>
        <p:xfrm>
          <a:off x="425777" y="4816633"/>
          <a:ext cx="11340446" cy="1717961"/>
        </p:xfrm>
        <a:graphic>
          <a:graphicData uri="http://schemas.openxmlformats.org/drawingml/2006/table">
            <a:tbl>
              <a:tblPr firstRow="1" bandRow="1">
                <a:tableStyleId>{BC89EF96-8CEA-46FF-86C4-4CE0E7609802}</a:tableStyleId>
              </a:tblPr>
              <a:tblGrid>
                <a:gridCol w="3936938">
                  <a:extLst>
                    <a:ext uri="{9D8B030D-6E8A-4147-A177-3AD203B41FA5}">
                      <a16:colId xmlns="" xmlns:a16="http://schemas.microsoft.com/office/drawing/2014/main" val="20000"/>
                    </a:ext>
                  </a:extLst>
                </a:gridCol>
                <a:gridCol w="7403508">
                  <a:extLst>
                    <a:ext uri="{9D8B030D-6E8A-4147-A177-3AD203B41FA5}">
                      <a16:colId xmlns="" xmlns:a16="http://schemas.microsoft.com/office/drawing/2014/main" val="20001"/>
                    </a:ext>
                  </a:extLst>
                </a:gridCol>
              </a:tblGrid>
              <a:tr h="199041">
                <a:tc>
                  <a:txBody>
                    <a:bodyPr/>
                    <a:lstStyle/>
                    <a:p>
                      <a:pPr algn="just">
                        <a:lnSpc>
                          <a:spcPct val="107000"/>
                        </a:lnSpc>
                        <a:spcAft>
                          <a:spcPts val="0"/>
                        </a:spcAft>
                      </a:pPr>
                      <a:r>
                        <a:rPr lang="lt-LT" sz="1050" kern="1200" dirty="0">
                          <a:solidFill>
                            <a:schemeClr val="tx1"/>
                          </a:solidFill>
                          <a:effectLst/>
                          <a:latin typeface="Times New Roman" pitchFamily="18" charset="0"/>
                          <a:cs typeface="Times New Roman" pitchFamily="18" charset="0"/>
                        </a:rPr>
                        <a:t>Socialiniai veiksniai</a:t>
                      </a:r>
                    </a:p>
                  </a:txBody>
                  <a:tcPr marL="21132" marR="21132" marT="10566" marB="10566">
                    <a:solidFill>
                      <a:schemeClr val="accent1">
                        <a:lumMod val="25000"/>
                        <a:lumOff val="75000"/>
                      </a:schemeClr>
                    </a:solidFill>
                  </a:tcPr>
                </a:tc>
                <a:tc>
                  <a:txBody>
                    <a:bodyPr/>
                    <a:lstStyle/>
                    <a:p>
                      <a:pPr>
                        <a:lnSpc>
                          <a:spcPct val="107000"/>
                        </a:lnSpc>
                      </a:pPr>
                      <a:endParaRPr lang="lt-LT" sz="1050" dirty="0">
                        <a:effectLst/>
                        <a:latin typeface="Times New Roman" pitchFamily="18" charset="0"/>
                        <a:cs typeface="Times New Roman" pitchFamily="18" charset="0"/>
                      </a:endParaRPr>
                    </a:p>
                  </a:txBody>
                  <a:tcPr marL="21132" marR="21132" marT="10566" marB="10566">
                    <a:solidFill>
                      <a:schemeClr val="accent1">
                        <a:lumMod val="25000"/>
                        <a:lumOff val="75000"/>
                      </a:schemeClr>
                    </a:solidFill>
                  </a:tcPr>
                </a:tc>
                <a:extLst>
                  <a:ext uri="{0D108BD9-81ED-4DB2-BD59-A6C34878D82A}">
                    <a16:rowId xmlns="" xmlns:a16="http://schemas.microsoft.com/office/drawing/2014/main" val="10000"/>
                  </a:ext>
                </a:extLst>
              </a:tr>
              <a:tr h="556757">
                <a:tc>
                  <a:txBody>
                    <a:bodyPr/>
                    <a:lstStyle/>
                    <a:p>
                      <a:pPr algn="just">
                        <a:lnSpc>
                          <a:spcPct val="100000"/>
                        </a:lnSpc>
                        <a:spcAft>
                          <a:spcPts val="0"/>
                        </a:spcAft>
                      </a:pPr>
                      <a:r>
                        <a:rPr lang="lt-LT" sz="1050" dirty="0">
                          <a:effectLst/>
                          <a:latin typeface="Times New Roman" pitchFamily="18" charset="0"/>
                          <a:cs typeface="Times New Roman" pitchFamily="18" charset="0"/>
                        </a:rPr>
                        <a:t>Demografinė padėtis.</a:t>
                      </a:r>
                    </a:p>
                    <a:p>
                      <a:pPr algn="just">
                        <a:lnSpc>
                          <a:spcPct val="100000"/>
                        </a:lnSpc>
                        <a:spcAft>
                          <a:spcPts val="0"/>
                        </a:spcAft>
                      </a:pPr>
                      <a:r>
                        <a:rPr lang="lt-LT" sz="1050" dirty="0">
                          <a:effectLst/>
                          <a:latin typeface="Times New Roman" pitchFamily="18" charset="0"/>
                          <a:cs typeface="Times New Roman" pitchFamily="18" charset="0"/>
                        </a:rPr>
                        <a:t>Dėl besitęsiančios gyventojų emigracijos mažėja realizuojamo geriamojo vandens kiekis.</a:t>
                      </a:r>
                      <a:endParaRPr lang="en-GB" sz="1050" dirty="0">
                        <a:effectLst/>
                        <a:latin typeface="Times New Roman" pitchFamily="18" charset="0"/>
                        <a:cs typeface="Times New Roman" pitchFamily="18" charset="0"/>
                      </a:endParaRPr>
                    </a:p>
                  </a:txBody>
                  <a:tcPr>
                    <a:solidFill>
                      <a:schemeClr val="bg2">
                        <a:lumMod val="20000"/>
                        <a:lumOff val="80000"/>
                      </a:schemeClr>
                    </a:solidFill>
                  </a:tcPr>
                </a:tc>
                <a:tc>
                  <a:txBody>
                    <a:bodyPr/>
                    <a:lstStyle/>
                    <a:p>
                      <a:pPr algn="just">
                        <a:lnSpc>
                          <a:spcPct val="107000"/>
                        </a:lnSpc>
                        <a:spcAft>
                          <a:spcPts val="800"/>
                        </a:spcAft>
                      </a:pPr>
                      <a:r>
                        <a:rPr lang="lt-LT" sz="1050" dirty="0">
                          <a:effectLst/>
                          <a:latin typeface="Times New Roman" pitchFamily="18" charset="0"/>
                          <a:cs typeface="Times New Roman" pitchFamily="18" charset="0"/>
                        </a:rPr>
                        <a:t>Centralizuota geriamojo vandens tiekimo ir nuotekų tvarkymo paslauga šiuo metu naudojasi apie 99,9 proc. Visagino savivaldybės vartotojų. Naujų vartotojų prijungimas, jei tokių atsirastų, galėtų padidinti geriamojo vandens ir nuotekų tvarkymo paslaugų realizaciją. </a:t>
                      </a:r>
                    </a:p>
                  </a:txBody>
                  <a:tcPr>
                    <a:solidFill>
                      <a:schemeClr val="bg2">
                        <a:lumMod val="20000"/>
                        <a:lumOff val="80000"/>
                      </a:schemeClr>
                    </a:solidFill>
                  </a:tcPr>
                </a:tc>
                <a:extLst>
                  <a:ext uri="{0D108BD9-81ED-4DB2-BD59-A6C34878D82A}">
                    <a16:rowId xmlns="" xmlns:a16="http://schemas.microsoft.com/office/drawing/2014/main" val="10001"/>
                  </a:ext>
                </a:extLst>
              </a:tr>
              <a:tr h="914478">
                <a:tc>
                  <a:txBody>
                    <a:bodyPr/>
                    <a:lstStyle/>
                    <a:p>
                      <a:pPr algn="just">
                        <a:lnSpc>
                          <a:spcPct val="107000"/>
                        </a:lnSpc>
                        <a:spcAft>
                          <a:spcPts val="0"/>
                        </a:spcAft>
                      </a:pPr>
                      <a:r>
                        <a:rPr lang="lt-LT" sz="1050" kern="1200" dirty="0">
                          <a:solidFill>
                            <a:srgbClr val="000000"/>
                          </a:solidFill>
                          <a:effectLst/>
                          <a:latin typeface="Times New Roman" pitchFamily="18" charset="0"/>
                          <a:cs typeface="Times New Roman" pitchFamily="18" charset="0"/>
                        </a:rPr>
                        <a:t>Bendra valstybės socialinė politika.</a:t>
                      </a:r>
                    </a:p>
                    <a:p>
                      <a:pPr algn="just">
                        <a:lnSpc>
                          <a:spcPct val="107000"/>
                        </a:lnSpc>
                        <a:spcAft>
                          <a:spcPts val="0"/>
                        </a:spcAft>
                      </a:pPr>
                      <a:r>
                        <a:rPr lang="lt-LT" sz="1050" kern="1200" dirty="0">
                          <a:solidFill>
                            <a:srgbClr val="000000"/>
                          </a:solidFill>
                          <a:effectLst/>
                          <a:latin typeface="Times New Roman" pitchFamily="18" charset="0"/>
                          <a:cs typeface="Times New Roman" pitchFamily="18" charset="0"/>
                        </a:rPr>
                        <a:t>Socialiniai pokyčiai, kurie apima gyvenimo kokybę, gyventojų užimtumą ir pajamas bei sąlyginai lėtai auganti šalies gyventojų perkamoji galia lemia paslaugų pirkėjų įsiskolinimo didėjimą ir apyvartinių lėšų trūkumą.</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algn="just">
                        <a:lnSpc>
                          <a:spcPct val="107000"/>
                        </a:lnSpc>
                        <a:spcAft>
                          <a:spcPts val="0"/>
                        </a:spcAft>
                      </a:pPr>
                      <a:r>
                        <a:rPr lang="lt-LT" sz="1050" kern="1200" dirty="0">
                          <a:solidFill>
                            <a:srgbClr val="000000"/>
                          </a:solidFill>
                          <a:effectLst/>
                          <a:latin typeface="Times New Roman" pitchFamily="18" charset="0"/>
                          <a:cs typeface="Times New Roman" pitchFamily="18" charset="0"/>
                        </a:rPr>
                        <a:t>Bendrovėje sukurta veiksminga skolų valdymo politika, kuri nuolat peržiūrima ir tobulinama esant poreikiui. </a:t>
                      </a:r>
                    </a:p>
                  </a:txBody>
                  <a:tcPr>
                    <a:solidFill>
                      <a:schemeClr val="bg2">
                        <a:lumMod val="20000"/>
                        <a:lumOff val="8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1058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657600" y="-84667"/>
            <a:ext cx="8047169" cy="1157176"/>
          </a:xfrm>
        </p:spPr>
        <p:txBody>
          <a:bodyPr>
            <a:normAutofit/>
          </a:bodyPr>
          <a:lstStyle/>
          <a:p>
            <a:pPr algn="r"/>
            <a:r>
              <a:rPr lang="lt-LT" sz="2400" dirty="0">
                <a:solidFill>
                  <a:schemeClr val="tx2">
                    <a:lumMod val="50000"/>
                  </a:schemeClr>
                </a:solidFill>
              </a:rPr>
              <a:t>BENDROVĖS APLINKOS VEIKSNIŲ ANALIZĖ</a:t>
            </a:r>
            <a:br>
              <a:rPr lang="lt-LT" sz="2400" dirty="0">
                <a:solidFill>
                  <a:schemeClr val="tx2">
                    <a:lumMod val="50000"/>
                  </a:schemeClr>
                </a:solidFill>
              </a:rPr>
            </a:br>
            <a:r>
              <a:rPr lang="lt-LT" sz="2400" dirty="0">
                <a:solidFill>
                  <a:schemeClr val="tx2">
                    <a:lumMod val="50000"/>
                  </a:schemeClr>
                </a:solidFill>
              </a:rPr>
              <a:t>IŠORINĖS APLINKOS ANALIZĖ (</a:t>
            </a:r>
            <a:r>
              <a:rPr lang="lt-LT" sz="2400" i="1" dirty="0" err="1">
                <a:solidFill>
                  <a:schemeClr val="tx2">
                    <a:lumMod val="50000"/>
                  </a:schemeClr>
                </a:solidFill>
              </a:rPr>
              <a:t>pest</a:t>
            </a:r>
            <a:r>
              <a:rPr lang="lt-LT" sz="2400" i="1" dirty="0">
                <a:solidFill>
                  <a:schemeClr val="tx2">
                    <a:lumMod val="50000"/>
                  </a:schemeClr>
                </a:solidFill>
              </a:rPr>
              <a:t> analizė</a:t>
            </a:r>
            <a:r>
              <a:rPr lang="lt-LT" sz="2400" dirty="0">
                <a:solidFill>
                  <a:schemeClr val="tx2">
                    <a:lumMod val="50000"/>
                  </a:schemeClr>
                </a:solidFill>
              </a:rPr>
              <a:t>)</a:t>
            </a: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2351482392"/>
              </p:ext>
            </p:extLst>
          </p:nvPr>
        </p:nvGraphicFramePr>
        <p:xfrm>
          <a:off x="487231" y="1072509"/>
          <a:ext cx="11343588" cy="4745114"/>
        </p:xfrm>
        <a:graphic>
          <a:graphicData uri="http://schemas.openxmlformats.org/drawingml/2006/table">
            <a:tbl>
              <a:tblPr firstRow="1" bandRow="1">
                <a:tableStyleId>{BC89EF96-8CEA-46FF-86C4-4CE0E7609802}</a:tableStyleId>
              </a:tblPr>
              <a:tblGrid>
                <a:gridCol w="3349478">
                  <a:extLst>
                    <a:ext uri="{9D8B030D-6E8A-4147-A177-3AD203B41FA5}">
                      <a16:colId xmlns="" xmlns:a16="http://schemas.microsoft.com/office/drawing/2014/main" val="20000"/>
                    </a:ext>
                  </a:extLst>
                </a:gridCol>
                <a:gridCol w="7994110">
                  <a:extLst>
                    <a:ext uri="{9D8B030D-6E8A-4147-A177-3AD203B41FA5}">
                      <a16:colId xmlns="" xmlns:a16="http://schemas.microsoft.com/office/drawing/2014/main" val="20001"/>
                    </a:ext>
                  </a:extLst>
                </a:gridCol>
              </a:tblGrid>
              <a:tr h="214424">
                <a:tc>
                  <a:txBody>
                    <a:bodyPr/>
                    <a:lstStyle/>
                    <a:p>
                      <a:pPr algn="ctr">
                        <a:lnSpc>
                          <a:spcPct val="107000"/>
                        </a:lnSpc>
                        <a:spcAft>
                          <a:spcPts val="0"/>
                        </a:spcAft>
                      </a:pPr>
                      <a:r>
                        <a:rPr lang="pt-BR" sz="1050" kern="1200" dirty="0">
                          <a:effectLst/>
                          <a:latin typeface="Times New Roman" pitchFamily="18" charset="0"/>
                          <a:cs typeface="Times New Roman" pitchFamily="18" charset="0"/>
                        </a:rPr>
                        <a:t>VEIKSNIAI </a:t>
                      </a:r>
                      <a:r>
                        <a:rPr lang="lt-LT" sz="1050" kern="1200" dirty="0">
                          <a:effectLst/>
                          <a:latin typeface="Times New Roman" pitchFamily="18" charset="0"/>
                          <a:cs typeface="Times New Roman" pitchFamily="18" charset="0"/>
                        </a:rPr>
                        <a:t>IR JŲ POVEIKIS</a:t>
                      </a:r>
                      <a:r>
                        <a:rPr lang="lt-LT" sz="1050" kern="1200" baseline="0" dirty="0">
                          <a:effectLst/>
                          <a:latin typeface="Times New Roman" pitchFamily="18" charset="0"/>
                          <a:cs typeface="Times New Roman" pitchFamily="18" charset="0"/>
                        </a:rPr>
                        <a:t> BENDROVĖS VEIKLAI</a:t>
                      </a:r>
                      <a:endParaRPr lang="lt-LT" sz="1050" dirty="0">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bg2">
                        <a:lumMod val="75000"/>
                      </a:schemeClr>
                    </a:solidFill>
                  </a:tcPr>
                </a:tc>
                <a:tc>
                  <a:txBody>
                    <a:bodyPr/>
                    <a:lstStyle/>
                    <a:p>
                      <a:pPr algn="ctr">
                        <a:lnSpc>
                          <a:spcPct val="107000"/>
                        </a:lnSpc>
                        <a:spcAft>
                          <a:spcPts val="0"/>
                        </a:spcAft>
                      </a:pPr>
                      <a:r>
                        <a:rPr lang="lt-LT" sz="1050" kern="1200" dirty="0">
                          <a:effectLst/>
                          <a:latin typeface="Times New Roman" pitchFamily="18" charset="0"/>
                          <a:cs typeface="Times New Roman" pitchFamily="18" charset="0"/>
                        </a:rPr>
                        <a:t>POVEIKIO VALDYMO PRIEMONĖS</a:t>
                      </a:r>
                      <a:endParaRPr lang="lt-LT" sz="1050" dirty="0">
                        <a:effectLst/>
                        <a:latin typeface="Times New Roman" pitchFamily="18" charset="0"/>
                        <a:ea typeface="Calibri" panose="020F0502020204030204" pitchFamily="34" charset="0"/>
                        <a:cs typeface="Times New Roman" pitchFamily="18" charset="0"/>
                      </a:endParaRPr>
                    </a:p>
                  </a:txBody>
                  <a:tcPr marL="30330" marR="30330" marT="15165" marB="15165">
                    <a:solidFill>
                      <a:schemeClr val="bg2">
                        <a:lumMod val="75000"/>
                      </a:schemeClr>
                    </a:solidFill>
                  </a:tcPr>
                </a:tc>
                <a:extLst>
                  <a:ext uri="{0D108BD9-81ED-4DB2-BD59-A6C34878D82A}">
                    <a16:rowId xmlns="" xmlns:a16="http://schemas.microsoft.com/office/drawing/2014/main" val="10000"/>
                  </a:ext>
                </a:extLst>
              </a:tr>
              <a:tr h="290465">
                <a:tc>
                  <a:txBody>
                    <a:bodyPr/>
                    <a:lstStyle/>
                    <a:p>
                      <a:pPr algn="just">
                        <a:lnSpc>
                          <a:spcPct val="107000"/>
                        </a:lnSpc>
                        <a:spcAft>
                          <a:spcPts val="0"/>
                        </a:spcAft>
                      </a:pPr>
                      <a:r>
                        <a:rPr lang="lt-LT" sz="1050" b="1" kern="1200" dirty="0">
                          <a:solidFill>
                            <a:schemeClr val="tx1"/>
                          </a:solidFill>
                          <a:effectLst/>
                          <a:latin typeface="Times New Roman" pitchFamily="18" charset="0"/>
                          <a:cs typeface="Times New Roman" pitchFamily="18" charset="0"/>
                        </a:rPr>
                        <a:t>Technologiniai veiksniai</a:t>
                      </a:r>
                      <a:endParaRPr lang="lt-LT" sz="1050" b="1" dirty="0">
                        <a:solidFill>
                          <a:schemeClr val="tx1"/>
                        </a:solidFill>
                        <a:effectLst/>
                        <a:latin typeface="Times New Roman" pitchFamily="18" charset="0"/>
                        <a:ea typeface="Calibri" panose="020F0502020204030204" pitchFamily="34" charset="0"/>
                        <a:cs typeface="Times New Roman" pitchFamily="18" charset="0"/>
                      </a:endParaRPr>
                    </a:p>
                  </a:txBody>
                  <a:tcPr marL="21132" marR="21132" marT="10566" marB="10566">
                    <a:solidFill>
                      <a:schemeClr val="accent1">
                        <a:lumMod val="25000"/>
                        <a:lumOff val="75000"/>
                      </a:schemeClr>
                    </a:solidFill>
                  </a:tcPr>
                </a:tc>
                <a:tc>
                  <a:txBody>
                    <a:bodyPr/>
                    <a:lstStyle/>
                    <a:p>
                      <a:pPr>
                        <a:lnSpc>
                          <a:spcPct val="107000"/>
                        </a:lnSpc>
                      </a:pPr>
                      <a:endParaRPr lang="lt-LT" sz="1050" dirty="0">
                        <a:effectLst/>
                        <a:latin typeface="Times New Roman" pitchFamily="18" charset="0"/>
                        <a:cs typeface="Times New Roman" pitchFamily="18" charset="0"/>
                      </a:endParaRPr>
                    </a:p>
                  </a:txBody>
                  <a:tcPr marL="21132" marR="21132" marT="10566" marB="10566">
                    <a:solidFill>
                      <a:schemeClr val="accent1">
                        <a:lumMod val="25000"/>
                        <a:lumOff val="75000"/>
                      </a:schemeClr>
                    </a:solidFill>
                  </a:tcPr>
                </a:tc>
                <a:extLst>
                  <a:ext uri="{0D108BD9-81ED-4DB2-BD59-A6C34878D82A}">
                    <a16:rowId xmlns="" xmlns:a16="http://schemas.microsoft.com/office/drawing/2014/main" val="10004"/>
                  </a:ext>
                </a:extLst>
              </a:tr>
              <a:tr h="712427">
                <a:tc>
                  <a:txBody>
                    <a:bodyPr/>
                    <a:lstStyle/>
                    <a:p>
                      <a:pPr algn="just">
                        <a:lnSpc>
                          <a:spcPct val="107000"/>
                        </a:lnSpc>
                        <a:spcAft>
                          <a:spcPts val="0"/>
                        </a:spcAft>
                      </a:pPr>
                      <a:r>
                        <a:rPr lang="lt-LT" sz="1050" dirty="0">
                          <a:effectLst/>
                          <a:latin typeface="Times New Roman" pitchFamily="18" charset="0"/>
                          <a:cs typeface="Times New Roman" pitchFamily="18" charset="0"/>
                        </a:rPr>
                        <a:t>Naujos technologinės galimybės.</a:t>
                      </a:r>
                    </a:p>
                    <a:p>
                      <a:pPr algn="just">
                        <a:lnSpc>
                          <a:spcPct val="107000"/>
                        </a:lnSpc>
                        <a:spcAft>
                          <a:spcPts val="0"/>
                        </a:spcAft>
                      </a:pPr>
                      <a:r>
                        <a:rPr lang="lt-LT" sz="1050" dirty="0">
                          <a:effectLst/>
                          <a:latin typeface="Times New Roman" pitchFamily="18" charset="0"/>
                          <a:cs typeface="Times New Roman" pitchFamily="18" charset="0"/>
                        </a:rPr>
                        <a:t>Siekiant laikytis Europos Sąjungos žaliojo kurso Bendrovė diegia naujas modernias technologijas.</a:t>
                      </a:r>
                    </a:p>
                  </a:txBody>
                  <a:tcPr>
                    <a:solidFill>
                      <a:schemeClr val="bg2">
                        <a:lumMod val="20000"/>
                        <a:lumOff val="80000"/>
                      </a:schemeClr>
                    </a:solidFill>
                  </a:tcPr>
                </a:tc>
                <a:tc>
                  <a:txBody>
                    <a:bodyPr/>
                    <a:lstStyle/>
                    <a:p>
                      <a:pPr algn="just">
                        <a:lnSpc>
                          <a:spcPct val="107000"/>
                        </a:lnSpc>
                        <a:spcAft>
                          <a:spcPts val="0"/>
                        </a:spcAft>
                      </a:pPr>
                      <a:r>
                        <a:rPr lang="lt-LT" sz="1050" dirty="0">
                          <a:effectLst/>
                          <a:latin typeface="Times New Roman" pitchFamily="18" charset="0"/>
                          <a:cs typeface="Times New Roman" pitchFamily="18" charset="0"/>
                        </a:rPr>
                        <a:t>Strategijos įgyvendinimo laikotarpiu Bendrovė planuoja</a:t>
                      </a:r>
                      <a:r>
                        <a:rPr lang="lt-LT" sz="1050" baseline="0" dirty="0">
                          <a:effectLst/>
                          <a:latin typeface="Times New Roman" pitchFamily="18" charset="0"/>
                          <a:cs typeface="Times New Roman" pitchFamily="18" charset="0"/>
                        </a:rPr>
                        <a:t> </a:t>
                      </a:r>
                      <a:r>
                        <a:rPr lang="lt-LT" sz="1050" dirty="0">
                          <a:effectLst/>
                          <a:latin typeface="Times New Roman" pitchFamily="18" charset="0"/>
                          <a:cs typeface="Times New Roman" pitchFamily="18" charset="0"/>
                        </a:rPr>
                        <a:t>pastatyti biokuro kogeneracinę elektrinę Šiluminės katilinės teritorijoje. </a:t>
                      </a:r>
                      <a:endParaRPr lang="en-GB" sz="1050" dirty="0">
                        <a:solidFill>
                          <a:srgbClr val="FF0000"/>
                        </a:solidFill>
                        <a:effectLst/>
                        <a:latin typeface="Times New Roman" pitchFamily="18" charset="0"/>
                        <a:ea typeface="Calibri"/>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10006"/>
                  </a:ext>
                </a:extLst>
              </a:tr>
              <a:tr h="936490">
                <a:tc>
                  <a:txBody>
                    <a:bodyPr/>
                    <a:lstStyle/>
                    <a:p>
                      <a:pPr algn="just">
                        <a:lnSpc>
                          <a:spcPct val="107000"/>
                        </a:lnSpc>
                        <a:spcAft>
                          <a:spcPts val="0"/>
                        </a:spcAft>
                      </a:pPr>
                      <a:r>
                        <a:rPr lang="lt-LT" sz="1050" dirty="0">
                          <a:effectLst/>
                          <a:latin typeface="Times New Roman" pitchFamily="18" charset="0"/>
                          <a:cs typeface="Times New Roman" pitchFamily="18" charset="0"/>
                        </a:rPr>
                        <a:t>Informacinių technologijų naujovės</a:t>
                      </a:r>
                      <a:r>
                        <a:rPr lang="lt-LT" sz="1050" kern="1200" dirty="0">
                          <a:solidFill>
                            <a:srgbClr val="000000"/>
                          </a:solidFill>
                          <a:effectLst/>
                          <a:latin typeface="Times New Roman" pitchFamily="18" charset="0"/>
                          <a:cs typeface="Times New Roman" pitchFamily="18" charset="0"/>
                        </a:rPr>
                        <a:t>.</a:t>
                      </a:r>
                      <a:endParaRPr lang="lt-LT" sz="1050" dirty="0">
                        <a:effectLst/>
                        <a:latin typeface="Times New Roman" pitchFamily="18" charset="0"/>
                        <a:cs typeface="Times New Roman" pitchFamily="18" charset="0"/>
                      </a:endParaRPr>
                    </a:p>
                    <a:p>
                      <a:pPr algn="just">
                        <a:lnSpc>
                          <a:spcPct val="107000"/>
                        </a:lnSpc>
                        <a:spcAft>
                          <a:spcPts val="0"/>
                        </a:spcAft>
                      </a:pPr>
                      <a:r>
                        <a:rPr lang="lt-LT" sz="1050" dirty="0">
                          <a:effectLst/>
                          <a:latin typeface="Times New Roman" pitchFamily="18" charset="0"/>
                          <a:cs typeface="Times New Roman" pitchFamily="18" charset="0"/>
                        </a:rPr>
                        <a:t>Informacinės visuomenės plėtra bei ES reikalavimai dėl duomenų perdavimo kompiuteriniais tinklais saugumo reikalauja modernių technologijų įsisavinimo.</a:t>
                      </a:r>
                      <a:r>
                        <a:rPr lang="lt-LT" sz="1050" baseline="0" dirty="0">
                          <a:effectLst/>
                          <a:latin typeface="Times New Roman" pitchFamily="18" charset="0"/>
                          <a:cs typeface="Times New Roman" pitchFamily="18" charset="0"/>
                        </a:rPr>
                        <a:t> </a:t>
                      </a: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 typeface="Symbol"/>
                        <a:buNone/>
                        <a:tabLst/>
                        <a:defRPr/>
                      </a:pPr>
                      <a:r>
                        <a:rPr lang="lt-LT" sz="1050" dirty="0">
                          <a:effectLst/>
                          <a:latin typeface="Times New Roman" pitchFamily="18" charset="0"/>
                          <a:cs typeface="Times New Roman" pitchFamily="18" charset="0"/>
                        </a:rPr>
                        <a:t>Bendrovė nuolat stebi, tikrina ir atnaujina savo informacines saugumo sistemas, keičia valdomą kompiuterinę ir programinę įrangą į</a:t>
                      </a:r>
                      <a:r>
                        <a:rPr lang="lt-LT" sz="1050" baseline="0" dirty="0">
                          <a:effectLst/>
                          <a:latin typeface="Times New Roman" pitchFamily="18" charset="0"/>
                          <a:cs typeface="Times New Roman" pitchFamily="18" charset="0"/>
                        </a:rPr>
                        <a:t> </a:t>
                      </a:r>
                      <a:r>
                        <a:rPr lang="lt-LT" sz="1050" dirty="0">
                          <a:effectLst/>
                          <a:latin typeface="Times New Roman" pitchFamily="18" charset="0"/>
                          <a:cs typeface="Times New Roman" pitchFamily="18" charset="0"/>
                        </a:rPr>
                        <a:t>modernesnę. </a:t>
                      </a:r>
                    </a:p>
                  </a:txBody>
                  <a:tcPr>
                    <a:solidFill>
                      <a:schemeClr val="bg2">
                        <a:lumMod val="20000"/>
                        <a:lumOff val="80000"/>
                      </a:schemeClr>
                    </a:solidFill>
                  </a:tcPr>
                </a:tc>
                <a:extLst>
                  <a:ext uri="{0D108BD9-81ED-4DB2-BD59-A6C34878D82A}">
                    <a16:rowId xmlns="" xmlns:a16="http://schemas.microsoft.com/office/drawing/2014/main" val="10007"/>
                  </a:ext>
                </a:extLst>
              </a:tr>
              <a:tr h="216847">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lt-LT"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Aplinkosauginiai veiksniai</a:t>
                      </a:r>
                      <a:endParaRPr kumimoji="0" lang="lt-LT" sz="1050" b="1"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txBody>
                  <a:tcPr>
                    <a:solidFill>
                      <a:schemeClr val="bg2">
                        <a:lumMod val="60000"/>
                        <a:lumOff val="4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 typeface="Symbol"/>
                        <a:buNone/>
                        <a:tabLst/>
                        <a:defRPr/>
                      </a:pPr>
                      <a:endParaRPr lang="lt-LT" sz="1050" dirty="0">
                        <a:effectLst/>
                        <a:latin typeface="Times New Roman" pitchFamily="18" charset="0"/>
                        <a:cs typeface="Times New Roman" pitchFamily="18" charset="0"/>
                      </a:endParaRPr>
                    </a:p>
                  </a:txBody>
                  <a:tcPr>
                    <a:solidFill>
                      <a:schemeClr val="bg2">
                        <a:lumMod val="60000"/>
                        <a:lumOff val="40000"/>
                      </a:schemeClr>
                    </a:solidFill>
                  </a:tcPr>
                </a:tc>
                <a:extLst>
                  <a:ext uri="{0D108BD9-81ED-4DB2-BD59-A6C34878D82A}">
                    <a16:rowId xmlns="" xmlns:a16="http://schemas.microsoft.com/office/drawing/2014/main" val="2244995961"/>
                  </a:ext>
                </a:extLst>
              </a:tr>
              <a:tr h="936490">
                <a:tc>
                  <a:txBody>
                    <a:bodyPr/>
                    <a:lstStyle/>
                    <a:p>
                      <a:pPr algn="just">
                        <a:lnSpc>
                          <a:spcPct val="107000"/>
                        </a:lnSpc>
                        <a:spcAft>
                          <a:spcPts val="0"/>
                        </a:spcAft>
                      </a:pPr>
                      <a:r>
                        <a:rPr lang="lt-LT" sz="1050" kern="1200" dirty="0">
                          <a:solidFill>
                            <a:schemeClr val="tx1"/>
                          </a:solidFill>
                          <a:effectLst/>
                          <a:latin typeface="Times New Roman" pitchFamily="18" charset="0"/>
                          <a:cs typeface="Times New Roman" pitchFamily="18" charset="0"/>
                        </a:rPr>
                        <a:t>Griežtėjantys aplinkosaugos reikalavimai.</a:t>
                      </a:r>
                    </a:p>
                    <a:p>
                      <a:pPr algn="just">
                        <a:lnSpc>
                          <a:spcPct val="107000"/>
                        </a:lnSpc>
                        <a:spcAft>
                          <a:spcPts val="0"/>
                        </a:spcAft>
                      </a:pPr>
                      <a:r>
                        <a:rPr lang="lt-LT" sz="1050" kern="1200" dirty="0">
                          <a:solidFill>
                            <a:schemeClr val="tx1"/>
                          </a:solidFill>
                          <a:effectLst/>
                          <a:latin typeface="Times New Roman" pitchFamily="18" charset="0"/>
                          <a:cs typeface="Times New Roman" pitchFamily="18" charset="0"/>
                        </a:rPr>
                        <a:t>Griežtėjantys aplinkosaugos reikalavimai  nuotekų išleidimui, oro teršalų išmetimui ir atliekų tvarkymui lemia papildomas išlaidas naujoms technologijoms ir infrastruktūros atnaujinimui.</a:t>
                      </a:r>
                      <a:endParaRPr lang="en-GB" sz="1050" dirty="0">
                        <a:solidFill>
                          <a:schemeClr val="tx1"/>
                        </a:solidFill>
                        <a:effectLst/>
                        <a:latin typeface="Times New Roman" pitchFamily="18" charset="0"/>
                        <a:ea typeface="Calibri"/>
                        <a:cs typeface="Times New Roman" pitchFamily="18" charset="0"/>
                      </a:endParaRPr>
                    </a:p>
                    <a:p>
                      <a:pPr algn="just">
                        <a:lnSpc>
                          <a:spcPct val="107000"/>
                        </a:lnSpc>
                        <a:spcAft>
                          <a:spcPts val="0"/>
                        </a:spcAft>
                      </a:pP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t-LT" sz="1050" dirty="0">
                          <a:solidFill>
                            <a:schemeClr val="tx1"/>
                          </a:solidFill>
                          <a:effectLst/>
                          <a:latin typeface="Times New Roman" pitchFamily="18" charset="0"/>
                          <a:cs typeface="Times New Roman" pitchFamily="18" charset="0"/>
                        </a:rPr>
                        <a:t>Bendrovė planuoja investicijų poreikį atsižvelgdama į aplinkos apsaugos reikalavimus. Strategijos įgyvendinimo laikotarpiu Bendrovė didins iš atsinaujinančių energetinių išteklių šilumą</a:t>
                      </a:r>
                      <a:r>
                        <a:rPr lang="lt-LT" sz="1050" dirty="0">
                          <a:solidFill>
                            <a:srgbClr val="FF0000"/>
                          </a:solidFill>
                          <a:effectLst/>
                          <a:latin typeface="Times New Roman" pitchFamily="18" charset="0"/>
                          <a:cs typeface="Times New Roman" pitchFamily="18" charset="0"/>
                        </a:rPr>
                        <a:t> </a:t>
                      </a:r>
                      <a:r>
                        <a:rPr lang="lt-LT" sz="1050" dirty="0">
                          <a:solidFill>
                            <a:schemeClr val="tx1"/>
                          </a:solidFill>
                          <a:effectLst/>
                          <a:latin typeface="Times New Roman" pitchFamily="18" charset="0"/>
                          <a:cs typeface="Times New Roman" pitchFamily="18" charset="0"/>
                        </a:rPr>
                        <a:t>gaminančius pajėgumus. Planuojama įdiegti naują, </a:t>
                      </a:r>
                      <a:r>
                        <a:rPr lang="lt-LT" sz="105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anksčiau Bendrovėje nenaudotą, </a:t>
                      </a:r>
                      <a:r>
                        <a:rPr lang="lt-LT" sz="1050" dirty="0">
                          <a:solidFill>
                            <a:schemeClr val="tx1"/>
                          </a:solidFill>
                          <a:effectLst/>
                          <a:latin typeface="Times New Roman" pitchFamily="18" charset="0"/>
                          <a:cs typeface="Times New Roman" pitchFamily="18" charset="0"/>
                        </a:rPr>
                        <a:t>nuotekų dumblo tvarkymo technologiją: dumblą kompostuoti ir kompostą naudoti kaip trąšas. </a:t>
                      </a:r>
                    </a:p>
                    <a:p>
                      <a:pPr marL="0" marR="0" lvl="0" indent="0" algn="just" defTabSz="457200" rtl="0" eaLnBrk="1" fontAlgn="auto" latinLnBrk="0" hangingPunct="1">
                        <a:lnSpc>
                          <a:spcPct val="107000"/>
                        </a:lnSpc>
                        <a:spcBef>
                          <a:spcPts val="0"/>
                        </a:spcBef>
                        <a:spcAft>
                          <a:spcPts val="0"/>
                        </a:spcAft>
                        <a:buClrTx/>
                        <a:buSzTx/>
                        <a:buFont typeface="Symbol"/>
                        <a:buNone/>
                        <a:tabLst/>
                        <a:defRPr/>
                      </a:pPr>
                      <a:endParaRPr lang="lt-LT" sz="1050" dirty="0">
                        <a:effectLst/>
                        <a:latin typeface="Times New Roman" pitchFamily="18" charset="0"/>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2634084625"/>
                  </a:ext>
                </a:extLst>
              </a:tr>
              <a:tr h="141776">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lt-LT" sz="1050" b="1" kern="1200" dirty="0">
                          <a:solidFill>
                            <a:schemeClr val="tx1"/>
                          </a:solidFill>
                          <a:effectLst/>
                          <a:latin typeface="Times New Roman" pitchFamily="18" charset="0"/>
                          <a:cs typeface="Times New Roman" pitchFamily="18" charset="0"/>
                        </a:rPr>
                        <a:t>Teisiniai veiksniai</a:t>
                      </a:r>
                      <a:endParaRPr lang="en-GB" sz="1050" dirty="0">
                        <a:effectLst/>
                        <a:latin typeface="Times New Roman" pitchFamily="18" charset="0"/>
                        <a:ea typeface="Calibri"/>
                        <a:cs typeface="Times New Roman" pitchFamily="18" charset="0"/>
                      </a:endParaRPr>
                    </a:p>
                  </a:txBody>
                  <a:tcPr>
                    <a:solidFill>
                      <a:schemeClr val="bg2">
                        <a:lumMod val="60000"/>
                        <a:lumOff val="4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 typeface="Symbol"/>
                        <a:buNone/>
                        <a:tabLst/>
                        <a:defRPr/>
                      </a:pPr>
                      <a:endParaRPr lang="lt-LT" sz="1050" dirty="0">
                        <a:effectLst/>
                        <a:latin typeface="Times New Roman" pitchFamily="18" charset="0"/>
                        <a:cs typeface="Times New Roman" pitchFamily="18" charset="0"/>
                      </a:endParaRPr>
                    </a:p>
                  </a:txBody>
                  <a:tcPr>
                    <a:solidFill>
                      <a:schemeClr val="bg2">
                        <a:lumMod val="60000"/>
                        <a:lumOff val="40000"/>
                      </a:schemeClr>
                    </a:solidFill>
                  </a:tcPr>
                </a:tc>
                <a:extLst>
                  <a:ext uri="{0D108BD9-81ED-4DB2-BD59-A6C34878D82A}">
                    <a16:rowId xmlns="" xmlns:a16="http://schemas.microsoft.com/office/drawing/2014/main" val="1690965315"/>
                  </a:ext>
                </a:extLst>
              </a:tr>
              <a:tr h="936490">
                <a:tc>
                  <a:txBody>
                    <a:bodyPr/>
                    <a:lstStyle/>
                    <a:p>
                      <a:pPr algn="just">
                        <a:lnSpc>
                          <a:spcPct val="107000"/>
                        </a:lnSpc>
                        <a:spcAft>
                          <a:spcPts val="0"/>
                        </a:spcAft>
                      </a:pPr>
                      <a:r>
                        <a:rPr lang="lt-LT" sz="1050" dirty="0">
                          <a:solidFill>
                            <a:schemeClr val="tx1"/>
                          </a:solidFill>
                          <a:effectLst/>
                          <a:latin typeface="Times New Roman" pitchFamily="18" charset="0"/>
                          <a:ea typeface="Calibri"/>
                          <a:cs typeface="Times New Roman" pitchFamily="18" charset="0"/>
                        </a:rPr>
                        <a:t>Griežtėjantis vykdomų veiklų reglamentavimas. </a:t>
                      </a:r>
                    </a:p>
                    <a:p>
                      <a:pPr algn="just">
                        <a:lnSpc>
                          <a:spcPct val="107000"/>
                        </a:lnSpc>
                        <a:spcAft>
                          <a:spcPts val="0"/>
                        </a:spcAft>
                      </a:pPr>
                      <a:r>
                        <a:rPr lang="lt-LT" sz="1050" dirty="0">
                          <a:solidFill>
                            <a:schemeClr val="tx1"/>
                          </a:solidFill>
                          <a:effectLst/>
                          <a:latin typeface="Times New Roman" pitchFamily="18" charset="0"/>
                          <a:ea typeface="Calibri"/>
                          <a:cs typeface="Times New Roman" pitchFamily="18" charset="0"/>
                        </a:rPr>
                        <a:t>Dažnai keičiama įstatyminė bazė įtakoja Bendrovės veiklą. </a:t>
                      </a:r>
                      <a:endParaRPr lang="en-GB" sz="1050" dirty="0">
                        <a:solidFill>
                          <a:schemeClr val="tx1"/>
                        </a:solidFill>
                        <a:effectLst/>
                        <a:latin typeface="Times New Roman" pitchFamily="18" charset="0"/>
                        <a:ea typeface="Calibri"/>
                        <a:cs typeface="Times New Roman" pitchFamily="18" charset="0"/>
                      </a:endParaRPr>
                    </a:p>
                    <a:p>
                      <a:pPr algn="just">
                        <a:lnSpc>
                          <a:spcPct val="107000"/>
                        </a:lnSpc>
                        <a:spcAft>
                          <a:spcPts val="0"/>
                        </a:spcAft>
                      </a:pPr>
                      <a:endParaRPr lang="en-GB" sz="1050" dirty="0">
                        <a:effectLst/>
                        <a:latin typeface="Times New Roman" pitchFamily="18" charset="0"/>
                        <a:ea typeface="Calibri"/>
                        <a:cs typeface="Times New Roman" pitchFamily="18" charset="0"/>
                      </a:endParaRPr>
                    </a:p>
                  </a:txBody>
                  <a:tcPr>
                    <a:solidFill>
                      <a:schemeClr val="bg2">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 typeface="Symbol"/>
                        <a:buNone/>
                        <a:tabLst/>
                        <a:defRPr/>
                      </a:pPr>
                      <a:r>
                        <a:rPr lang="lt-LT" sz="1050" dirty="0">
                          <a:solidFill>
                            <a:schemeClr val="tx1"/>
                          </a:solidFill>
                          <a:effectLst/>
                          <a:latin typeface="Times New Roman" pitchFamily="18" charset="0"/>
                          <a:ea typeface="Calibri"/>
                          <a:cs typeface="Times New Roman" pitchFamily="18" charset="0"/>
                        </a:rPr>
                        <a:t>Bendrovės darbuotojai pagal savo kompetencijas pastoviai</a:t>
                      </a:r>
                      <a:r>
                        <a:rPr lang="lt-LT" sz="1050" kern="1200" dirty="0">
                          <a:solidFill>
                            <a:schemeClr val="tx1"/>
                          </a:solidFill>
                          <a:effectLst/>
                          <a:latin typeface="Times New Roman" pitchFamily="18" charset="0"/>
                          <a:cs typeface="Times New Roman" pitchFamily="18" charset="0"/>
                        </a:rPr>
                        <a:t> stebi ir analizuoja teisės aktų pakeitimus, nuolat gilina žinias ir kelia kvalifikaciją mokymuose ir seminaruose, aktyviai dalyvauja teisės aktų pakeitimo projektų derinimo procese. Priimtus sprendimus Bendrovė įgyvendina ir integruoja vykdomoje ūkinėje veikloje. Bendrovė yra</a:t>
                      </a:r>
                      <a:r>
                        <a:rPr lang="lt-LT" sz="1050" kern="1200" baseline="0" dirty="0">
                          <a:solidFill>
                            <a:schemeClr val="tx1"/>
                          </a:solidFill>
                          <a:effectLst/>
                          <a:latin typeface="Times New Roman" pitchFamily="18" charset="0"/>
                          <a:cs typeface="Times New Roman" pitchFamily="18" charset="0"/>
                        </a:rPr>
                        <a:t> </a:t>
                      </a:r>
                      <a:r>
                        <a:rPr lang="lt-LT" sz="1050" kern="1200" dirty="0">
                          <a:solidFill>
                            <a:schemeClr val="tx1"/>
                          </a:solidFill>
                          <a:effectLst/>
                          <a:latin typeface="Times New Roman" pitchFamily="18" charset="0"/>
                          <a:cs typeface="Times New Roman" pitchFamily="18" charset="0"/>
                        </a:rPr>
                        <a:t>Lietuvos šilumos tiekėjų asociacijos, Lietuvos vandens tiekėjų asociacijos ir Lietuvos šiluminės technikos inžinierių asociacijos narė. </a:t>
                      </a:r>
                      <a:endParaRPr lang="en-GB" sz="1050" dirty="0">
                        <a:solidFill>
                          <a:schemeClr val="tx1"/>
                        </a:solidFill>
                        <a:effectLst/>
                        <a:latin typeface="Times New Roman" pitchFamily="18" charset="0"/>
                        <a:ea typeface="Calibri"/>
                        <a:cs typeface="Times New Roman" pitchFamily="18" charset="0"/>
                      </a:endParaRPr>
                    </a:p>
                    <a:p>
                      <a:pPr marL="0" marR="0" lvl="0" indent="0" algn="just" defTabSz="457200" rtl="0" eaLnBrk="1" fontAlgn="auto" latinLnBrk="0" hangingPunct="1">
                        <a:lnSpc>
                          <a:spcPct val="107000"/>
                        </a:lnSpc>
                        <a:spcBef>
                          <a:spcPts val="0"/>
                        </a:spcBef>
                        <a:spcAft>
                          <a:spcPts val="0"/>
                        </a:spcAft>
                        <a:buClrTx/>
                        <a:buSzTx/>
                        <a:buFont typeface="Symbol"/>
                        <a:buNone/>
                        <a:tabLst/>
                        <a:defRPr/>
                      </a:pPr>
                      <a:endParaRPr lang="lt-LT" sz="1050" dirty="0">
                        <a:effectLst/>
                        <a:latin typeface="Times New Roman" pitchFamily="18" charset="0"/>
                        <a:cs typeface="Times New Roman" pitchFamily="18" charset="0"/>
                      </a:endParaRPr>
                    </a:p>
                  </a:txBody>
                  <a:tcPr>
                    <a:solidFill>
                      <a:schemeClr val="bg2">
                        <a:lumMod val="20000"/>
                        <a:lumOff val="80000"/>
                      </a:schemeClr>
                    </a:solidFill>
                  </a:tcPr>
                </a:tc>
                <a:extLst>
                  <a:ext uri="{0D108BD9-81ED-4DB2-BD59-A6C34878D82A}">
                    <a16:rowId xmlns="" xmlns:a16="http://schemas.microsoft.com/office/drawing/2014/main" val="3138571675"/>
                  </a:ext>
                </a:extLst>
              </a:tr>
            </a:tbl>
          </a:graphicData>
        </a:graphic>
      </p:graphicFrame>
      <p:sp>
        <p:nvSpPr>
          <p:cNvPr id="4" name="Poraštės vietos rezervavimo ženklas 3"/>
          <p:cNvSpPr>
            <a:spLocks noGrp="1"/>
          </p:cNvSpPr>
          <p:nvPr>
            <p:ph type="ftr" sz="quarter" idx="11"/>
          </p:nvPr>
        </p:nvSpPr>
        <p:spPr>
          <a:xfrm>
            <a:off x="0" y="6521788"/>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14</a:t>
            </a:fld>
            <a:endParaRPr lang="lt-LT" dirty="0"/>
          </a:p>
        </p:txBody>
      </p:sp>
    </p:spTree>
    <p:extLst>
      <p:ext uri="{BB962C8B-B14F-4D97-AF65-F5344CB8AC3E}">
        <p14:creationId xmlns:p14="http://schemas.microsoft.com/office/powerpoint/2010/main" val="161031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41460" y="5917"/>
            <a:ext cx="9959546" cy="1001131"/>
          </a:xfrm>
        </p:spPr>
        <p:txBody>
          <a:bodyPr>
            <a:noAutofit/>
          </a:bodyPr>
          <a:lstStyle/>
          <a:p>
            <a:pPr algn="r"/>
            <a:r>
              <a:rPr lang="lt-LT" sz="2400" dirty="0">
                <a:solidFill>
                  <a:schemeClr val="tx2">
                    <a:lumMod val="50000"/>
                  </a:schemeClr>
                </a:solidFill>
              </a:rPr>
              <a:t>KONKURENCINĖS APLINKOS ANALIZĖ</a:t>
            </a:r>
            <a:br>
              <a:rPr lang="lt-LT" sz="2400" dirty="0">
                <a:solidFill>
                  <a:schemeClr val="tx2">
                    <a:lumMod val="50000"/>
                  </a:schemeClr>
                </a:solidFill>
              </a:rPr>
            </a:br>
            <a:r>
              <a:rPr lang="lt-LT" sz="1800" dirty="0">
                <a:solidFill>
                  <a:schemeClr val="tx2">
                    <a:lumMod val="50000"/>
                  </a:schemeClr>
                </a:solidFill>
              </a:rPr>
              <a:t>Porterio PENKIŲ JĖGŲ MODELIS</a:t>
            </a:r>
            <a:r>
              <a:rPr lang="en-US" sz="1800" dirty="0">
                <a:solidFill>
                  <a:schemeClr val="tx2">
                    <a:lumMod val="50000"/>
                  </a:schemeClr>
                </a:solidFill>
              </a:rPr>
              <a:t> </a:t>
            </a:r>
            <a:r>
              <a:rPr lang="lt-LT" sz="1800" dirty="0">
                <a:solidFill>
                  <a:schemeClr val="tx2">
                    <a:lumMod val="50000"/>
                  </a:schemeClr>
                </a:solidFill>
              </a:rPr>
              <a:t>(</a:t>
            </a:r>
            <a:r>
              <a:rPr lang="lt-LT" sz="1100" i="1" dirty="0">
                <a:solidFill>
                  <a:schemeClr val="tx2">
                    <a:lumMod val="50000"/>
                  </a:schemeClr>
                </a:solidFill>
              </a:rPr>
              <a:t>angl</a:t>
            </a:r>
            <a:r>
              <a:rPr lang="lt-LT" sz="1800" dirty="0">
                <a:solidFill>
                  <a:schemeClr val="tx2">
                    <a:lumMod val="50000"/>
                  </a:schemeClr>
                </a:solidFill>
              </a:rPr>
              <a:t>. </a:t>
            </a:r>
            <a:r>
              <a:rPr lang="en-US" sz="1800" dirty="0">
                <a:solidFill>
                  <a:schemeClr val="tx2">
                    <a:lumMod val="50000"/>
                  </a:schemeClr>
                </a:solidFill>
              </a:rPr>
              <a:t>Porter's Five Forces Framework</a:t>
            </a:r>
            <a:r>
              <a:rPr lang="lt-LT" sz="1800" dirty="0">
                <a:solidFill>
                  <a:schemeClr val="tx2">
                    <a:lumMod val="50000"/>
                  </a:schemeClr>
                </a:solidFill>
              </a:rPr>
              <a:t>)</a:t>
            </a:r>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3445819350"/>
              </p:ext>
            </p:extLst>
          </p:nvPr>
        </p:nvGraphicFramePr>
        <p:xfrm>
          <a:off x="370704" y="1030373"/>
          <a:ext cx="11430302" cy="547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raštės vietos rezervavimo ženklas 3"/>
          <p:cNvSpPr>
            <a:spLocks noGrp="1"/>
          </p:cNvSpPr>
          <p:nvPr>
            <p:ph type="ftr" sz="quarter" idx="11"/>
          </p:nvPr>
        </p:nvSpPr>
        <p:spPr>
          <a:xfrm>
            <a:off x="0" y="6508510"/>
            <a:ext cx="7543800" cy="288925"/>
          </a:xfrm>
        </p:spPr>
        <p:txBody>
          <a:bodyPr/>
          <a:lstStyle/>
          <a:p>
            <a:r>
              <a:rPr lang="lt-LT" dirty="0"/>
              <a:t>UAB „VISAGINO ENERGIJA“ 202</a:t>
            </a:r>
            <a:r>
              <a:rPr lang="ru-RU" dirty="0"/>
              <a:t>3</a:t>
            </a:r>
            <a:r>
              <a:rPr lang="lt-LT" dirty="0"/>
              <a:t>-202</a:t>
            </a:r>
            <a:r>
              <a:rPr lang="ru-RU" dirty="0"/>
              <a:t>7</a:t>
            </a:r>
            <a:r>
              <a:rPr lang="lt-LT" dirty="0"/>
              <a:t> M. VEIKLOS STRATEGIJA</a:t>
            </a:r>
          </a:p>
        </p:txBody>
      </p:sp>
      <p:sp>
        <p:nvSpPr>
          <p:cNvPr id="14" name="Скругленный прямоугольник 13"/>
          <p:cNvSpPr/>
          <p:nvPr/>
        </p:nvSpPr>
        <p:spPr>
          <a:xfrm>
            <a:off x="4595462" y="2986981"/>
            <a:ext cx="3114136" cy="319176"/>
          </a:xfrm>
          <a:prstGeom prst="roundRect">
            <a:avLst/>
          </a:prstGeom>
          <a:gradFill flip="none" rotWithShape="1">
            <a:gsLst>
              <a:gs pos="0">
                <a:schemeClr val="accent1">
                  <a:lumMod val="25000"/>
                  <a:lumOff val="75000"/>
                  <a:shade val="30000"/>
                  <a:satMod val="115000"/>
                </a:schemeClr>
              </a:gs>
              <a:gs pos="50000">
                <a:schemeClr val="accent1">
                  <a:lumMod val="25000"/>
                  <a:lumOff val="75000"/>
                  <a:shade val="67500"/>
                  <a:satMod val="115000"/>
                </a:schemeClr>
              </a:gs>
              <a:gs pos="100000">
                <a:schemeClr val="accent1">
                  <a:lumMod val="25000"/>
                  <a:lumOff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itchFamily="18" charset="0"/>
                <a:cs typeface="Times New Roman" pitchFamily="18" charset="0"/>
              </a:rPr>
              <a:t>Konkurencinė padėtis rinkoje</a:t>
            </a:r>
          </a:p>
        </p:txBody>
      </p:sp>
      <p:sp>
        <p:nvSpPr>
          <p:cNvPr id="15" name="Скругленный прямоугольник 14"/>
          <p:cNvSpPr/>
          <p:nvPr/>
        </p:nvSpPr>
        <p:spPr>
          <a:xfrm>
            <a:off x="1078656" y="983723"/>
            <a:ext cx="3821502" cy="317205"/>
          </a:xfrm>
          <a:prstGeom prst="roundRect">
            <a:avLst/>
          </a:prstGeom>
          <a:gradFill flip="none" rotWithShape="1">
            <a:gsLst>
              <a:gs pos="0">
                <a:schemeClr val="accent1">
                  <a:lumMod val="25000"/>
                  <a:lumOff val="75000"/>
                  <a:shade val="30000"/>
                  <a:satMod val="115000"/>
                </a:schemeClr>
              </a:gs>
              <a:gs pos="50000">
                <a:schemeClr val="accent1">
                  <a:lumMod val="25000"/>
                  <a:lumOff val="75000"/>
                  <a:shade val="67500"/>
                  <a:satMod val="115000"/>
                </a:schemeClr>
              </a:gs>
              <a:gs pos="100000">
                <a:schemeClr val="accent1">
                  <a:lumMod val="25000"/>
                  <a:lumOff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itchFamily="18" charset="0"/>
                <a:cs typeface="Times New Roman" pitchFamily="18" charset="0"/>
              </a:rPr>
              <a:t>Tiekėjai</a:t>
            </a:r>
          </a:p>
        </p:txBody>
      </p:sp>
      <p:sp>
        <p:nvSpPr>
          <p:cNvPr id="16" name="Скругленный прямоугольник 15"/>
          <p:cNvSpPr/>
          <p:nvPr/>
        </p:nvSpPr>
        <p:spPr>
          <a:xfrm>
            <a:off x="7367177" y="983723"/>
            <a:ext cx="3416061" cy="345697"/>
          </a:xfrm>
          <a:prstGeom prst="roundRect">
            <a:avLst/>
          </a:prstGeom>
          <a:gradFill flip="none" rotWithShape="1">
            <a:gsLst>
              <a:gs pos="0">
                <a:schemeClr val="accent1">
                  <a:lumMod val="25000"/>
                  <a:lumOff val="75000"/>
                  <a:shade val="30000"/>
                  <a:satMod val="115000"/>
                </a:schemeClr>
              </a:gs>
              <a:gs pos="50000">
                <a:schemeClr val="accent1">
                  <a:lumMod val="25000"/>
                  <a:lumOff val="75000"/>
                  <a:shade val="67500"/>
                  <a:satMod val="115000"/>
                </a:schemeClr>
              </a:gs>
              <a:gs pos="100000">
                <a:schemeClr val="accent1">
                  <a:lumMod val="25000"/>
                  <a:lumOff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itchFamily="18" charset="0"/>
                <a:cs typeface="Times New Roman" pitchFamily="18" charset="0"/>
              </a:rPr>
              <a:t>Klientai</a:t>
            </a:r>
          </a:p>
        </p:txBody>
      </p:sp>
      <p:sp>
        <p:nvSpPr>
          <p:cNvPr id="17" name="Скругленный прямоугольник 16"/>
          <p:cNvSpPr/>
          <p:nvPr/>
        </p:nvSpPr>
        <p:spPr>
          <a:xfrm>
            <a:off x="7863570" y="3565281"/>
            <a:ext cx="3660476" cy="353683"/>
          </a:xfrm>
          <a:prstGeom prst="roundRect">
            <a:avLst/>
          </a:prstGeom>
          <a:gradFill flip="none" rotWithShape="1">
            <a:gsLst>
              <a:gs pos="0">
                <a:schemeClr val="accent1">
                  <a:lumMod val="25000"/>
                  <a:lumOff val="75000"/>
                  <a:shade val="30000"/>
                  <a:satMod val="115000"/>
                </a:schemeClr>
              </a:gs>
              <a:gs pos="50000">
                <a:schemeClr val="accent1">
                  <a:lumMod val="25000"/>
                  <a:lumOff val="75000"/>
                  <a:shade val="67500"/>
                  <a:satMod val="115000"/>
                </a:schemeClr>
              </a:gs>
              <a:gs pos="100000">
                <a:schemeClr val="accent1">
                  <a:lumMod val="25000"/>
                  <a:lumOff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itchFamily="18" charset="0"/>
                <a:cs typeface="Times New Roman" pitchFamily="18" charset="0"/>
              </a:rPr>
              <a:t>Alternatyvūs produktai ar paslaugos</a:t>
            </a:r>
          </a:p>
        </p:txBody>
      </p:sp>
      <p:sp>
        <p:nvSpPr>
          <p:cNvPr id="18" name="Скругленный прямоугольник 17"/>
          <p:cNvSpPr/>
          <p:nvPr/>
        </p:nvSpPr>
        <p:spPr>
          <a:xfrm>
            <a:off x="897466" y="3506362"/>
            <a:ext cx="3416061" cy="353683"/>
          </a:xfrm>
          <a:prstGeom prst="roundRect">
            <a:avLst/>
          </a:prstGeom>
          <a:gradFill flip="none" rotWithShape="1">
            <a:gsLst>
              <a:gs pos="0">
                <a:schemeClr val="accent1">
                  <a:lumMod val="25000"/>
                  <a:lumOff val="75000"/>
                  <a:shade val="30000"/>
                  <a:satMod val="115000"/>
                </a:schemeClr>
              </a:gs>
              <a:gs pos="50000">
                <a:schemeClr val="accent1">
                  <a:lumMod val="25000"/>
                  <a:lumOff val="75000"/>
                  <a:shade val="67500"/>
                  <a:satMod val="115000"/>
                </a:schemeClr>
              </a:gs>
              <a:gs pos="100000">
                <a:schemeClr val="accent1">
                  <a:lumMod val="25000"/>
                  <a:lumOff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itchFamily="18" charset="0"/>
                <a:cs typeface="Times New Roman" pitchFamily="18" charset="0"/>
              </a:rPr>
              <a:t>Potencialūs konkurentai</a:t>
            </a:r>
          </a:p>
        </p:txBody>
      </p:sp>
      <p:sp>
        <p:nvSpPr>
          <p:cNvPr id="3" name="Skaidrės numerio vietos rezervavimo ženklas 2"/>
          <p:cNvSpPr>
            <a:spLocks noGrp="1"/>
          </p:cNvSpPr>
          <p:nvPr>
            <p:ph type="sldNum" sz="quarter" idx="12"/>
          </p:nvPr>
        </p:nvSpPr>
        <p:spPr>
          <a:xfrm>
            <a:off x="11029465" y="6220197"/>
            <a:ext cx="1142245" cy="669925"/>
          </a:xfrm>
        </p:spPr>
        <p:txBody>
          <a:bodyPr/>
          <a:lstStyle/>
          <a:p>
            <a:fld id="{B06C545B-AED2-4077-87A2-994B04AC4774}" type="slidenum">
              <a:rPr lang="lt-LT" smtClean="0"/>
              <a:t>15</a:t>
            </a:fld>
            <a:endParaRPr lang="lt-LT" dirty="0"/>
          </a:p>
        </p:txBody>
      </p:sp>
    </p:spTree>
    <p:extLst>
      <p:ext uri="{BB962C8B-B14F-4D97-AF65-F5344CB8AC3E}">
        <p14:creationId xmlns:p14="http://schemas.microsoft.com/office/powerpoint/2010/main" val="180968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08160" y="0"/>
            <a:ext cx="9589573" cy="756279"/>
          </a:xfrm>
        </p:spPr>
        <p:txBody>
          <a:bodyPr>
            <a:normAutofit/>
          </a:bodyPr>
          <a:lstStyle/>
          <a:p>
            <a:pPr algn="r"/>
            <a:r>
              <a:rPr lang="lt-LT" sz="2800" dirty="0"/>
              <a:t>SSGG ANALIZĖ</a:t>
            </a:r>
          </a:p>
        </p:txBody>
      </p:sp>
      <p:graphicFrame>
        <p:nvGraphicFramePr>
          <p:cNvPr id="5" name="Turinio vietos rezervavimo ženklas 16"/>
          <p:cNvGraphicFramePr>
            <a:graphicFrameLocks noGrp="1"/>
          </p:cNvGraphicFramePr>
          <p:nvPr>
            <p:ph idx="1"/>
            <p:extLst>
              <p:ext uri="{D42A27DB-BD31-4B8C-83A1-F6EECF244321}">
                <p14:modId xmlns:p14="http://schemas.microsoft.com/office/powerpoint/2010/main" val="425759478"/>
              </p:ext>
            </p:extLst>
          </p:nvPr>
        </p:nvGraphicFramePr>
        <p:xfrm>
          <a:off x="711199" y="756279"/>
          <a:ext cx="10786534" cy="5630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raštės vietos rezervavimo ženklas 3"/>
          <p:cNvSpPr>
            <a:spLocks noGrp="1"/>
          </p:cNvSpPr>
          <p:nvPr>
            <p:ph type="ftr" sz="quarter" idx="11"/>
          </p:nvPr>
        </p:nvSpPr>
        <p:spPr>
          <a:xfrm>
            <a:off x="0" y="6492875"/>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16</a:t>
            </a:fld>
            <a:endParaRPr lang="lt-LT" dirty="0"/>
          </a:p>
        </p:txBody>
      </p:sp>
    </p:spTree>
    <p:extLst>
      <p:ext uri="{BB962C8B-B14F-4D97-AF65-F5344CB8AC3E}">
        <p14:creationId xmlns:p14="http://schemas.microsoft.com/office/powerpoint/2010/main" val="372266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155371"/>
            <a:ext cx="12043955" cy="845738"/>
          </a:xfrm>
        </p:spPr>
        <p:txBody>
          <a:bodyPr>
            <a:normAutofit/>
          </a:bodyPr>
          <a:lstStyle/>
          <a:p>
            <a:pPr algn="r"/>
            <a:r>
              <a:rPr lang="lt-LT" sz="2400" dirty="0">
                <a:solidFill>
                  <a:schemeClr val="tx2">
                    <a:lumMod val="50000"/>
                  </a:schemeClr>
                </a:solidFill>
              </a:rPr>
              <a:t>BENDROVĖS MISIJA, VIZIJA, VERTYBĖS, STRATEGINĖS KRYPTYS IR TIKSLAI</a:t>
            </a:r>
            <a:br>
              <a:rPr lang="lt-LT" sz="2400" dirty="0">
                <a:solidFill>
                  <a:schemeClr val="tx2">
                    <a:lumMod val="50000"/>
                  </a:schemeClr>
                </a:solidFill>
              </a:rPr>
            </a:br>
            <a:endParaRPr lang="lt-LT" sz="2400" dirty="0">
              <a:solidFill>
                <a:schemeClr val="tx2">
                  <a:lumMod val="50000"/>
                </a:schemeClr>
              </a:solidFill>
            </a:endParaRPr>
          </a:p>
        </p:txBody>
      </p:sp>
      <p:sp>
        <p:nvSpPr>
          <p:cNvPr id="4" name="Poraštės vietos rezervavimo ženklas 3"/>
          <p:cNvSpPr>
            <a:spLocks noGrp="1"/>
          </p:cNvSpPr>
          <p:nvPr>
            <p:ph type="ftr" sz="quarter" idx="11"/>
          </p:nvPr>
        </p:nvSpPr>
        <p:spPr>
          <a:xfrm>
            <a:off x="203199" y="6361459"/>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graphicFrame>
        <p:nvGraphicFramePr>
          <p:cNvPr id="14" name="Diagrama 13"/>
          <p:cNvGraphicFramePr/>
          <p:nvPr>
            <p:extLst>
              <p:ext uri="{D42A27DB-BD31-4B8C-83A1-F6EECF244321}">
                <p14:modId xmlns:p14="http://schemas.microsoft.com/office/powerpoint/2010/main" val="1091114510"/>
              </p:ext>
            </p:extLst>
          </p:nvPr>
        </p:nvGraphicFramePr>
        <p:xfrm>
          <a:off x="6248514" y="2296989"/>
          <a:ext cx="4775498" cy="2377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766755396"/>
              </p:ext>
            </p:extLst>
          </p:nvPr>
        </p:nvGraphicFramePr>
        <p:xfrm>
          <a:off x="786360" y="1959790"/>
          <a:ext cx="5367167" cy="2847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odyklė žemyn 20"/>
          <p:cNvSpPr/>
          <p:nvPr/>
        </p:nvSpPr>
        <p:spPr>
          <a:xfrm>
            <a:off x="4093091" y="5344213"/>
            <a:ext cx="3517556" cy="805652"/>
          </a:xfrm>
          <a:prstGeom prst="downArrow">
            <a:avLst/>
          </a:prstGeom>
          <a:solidFill>
            <a:schemeClr val="accent1">
              <a:lumMod val="90000"/>
              <a:lumOff val="1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bg1"/>
                </a:solidFill>
              </a:rPr>
              <a:t>TIKSLAI</a:t>
            </a:r>
          </a:p>
        </p:txBody>
      </p:sp>
      <p:sp>
        <p:nvSpPr>
          <p:cNvPr id="22" name="Paaiškinimas su rodykle į apačią 21"/>
          <p:cNvSpPr/>
          <p:nvPr/>
        </p:nvSpPr>
        <p:spPr>
          <a:xfrm>
            <a:off x="7071074" y="1574339"/>
            <a:ext cx="3130378" cy="576648"/>
          </a:xfrm>
          <a:prstGeom prst="downArrowCallou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Times New Roman" panose="02020603050405020304" pitchFamily="18" charset="0"/>
                <a:cs typeface="Times New Roman" panose="02020603050405020304" pitchFamily="18" charset="0"/>
              </a:rPr>
              <a:t>Strateginės kryptys</a:t>
            </a:r>
          </a:p>
        </p:txBody>
      </p:sp>
      <p:sp>
        <p:nvSpPr>
          <p:cNvPr id="3" name="Skaidrės numerio vietos rezervavimo ženklas 2"/>
          <p:cNvSpPr>
            <a:spLocks noGrp="1"/>
          </p:cNvSpPr>
          <p:nvPr>
            <p:ph type="sldNum" sz="quarter" idx="12"/>
          </p:nvPr>
        </p:nvSpPr>
        <p:spPr>
          <a:xfrm>
            <a:off x="11049755" y="6180099"/>
            <a:ext cx="1142245" cy="669925"/>
          </a:xfrm>
        </p:spPr>
        <p:txBody>
          <a:bodyPr/>
          <a:lstStyle/>
          <a:p>
            <a:fld id="{B06C545B-AED2-4077-87A2-994B04AC4774}" type="slidenum">
              <a:rPr lang="lt-LT" smtClean="0"/>
              <a:t>17</a:t>
            </a:fld>
            <a:endParaRPr lang="lt-LT" dirty="0"/>
          </a:p>
        </p:txBody>
      </p:sp>
      <p:sp>
        <p:nvSpPr>
          <p:cNvPr id="5" name="Stačiakampis 4"/>
          <p:cNvSpPr/>
          <p:nvPr/>
        </p:nvSpPr>
        <p:spPr>
          <a:xfrm>
            <a:off x="686177" y="996522"/>
            <a:ext cx="10934700" cy="600164"/>
          </a:xfrm>
          <a:prstGeom prst="rect">
            <a:avLst/>
          </a:prstGeom>
        </p:spPr>
        <p:txBody>
          <a:bodyPr wrap="square">
            <a:spAutoFit/>
          </a:bodyPr>
          <a:lstStyle/>
          <a:p>
            <a:pPr algn="just"/>
            <a:r>
              <a:rPr lang="lt-LT" sz="1100" dirty="0">
                <a:latin typeface="Times New Roman" panose="02020603050405020304" pitchFamily="18" charset="0"/>
                <a:cs typeface="Times New Roman" panose="02020603050405020304" pitchFamily="18" charset="0"/>
              </a:rPr>
              <a:t> Nustatydama strateginius tikslus ir kryptis Bendrovė vadovavosi savininko lūkesčiais išdėstytais 2019 m. birželio 28 d. Visagino savivaldybės administracijos rašte Nr. (4.27E)-1-2494 „Raštas dėl savivaldybės lūkesčių, susijusių su savivaldybės įmone „Visagino energija“.</a:t>
            </a:r>
          </a:p>
          <a:p>
            <a:endParaRPr lang="lt-LT"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02645" y="2046000"/>
            <a:ext cx="3528852" cy="746358"/>
          </a:xfrm>
          <a:prstGeom prst="rect">
            <a:avLst/>
          </a:prstGeom>
          <a:noFill/>
        </p:spPr>
        <p:txBody>
          <a:bodyPr wrap="square" rtlCol="0">
            <a:spAutoFit/>
          </a:bodyPr>
          <a:lstStyle/>
          <a:p>
            <a:pPr lvl="0"/>
            <a:r>
              <a:rPr lang="lt-LT" sz="1050" dirty="0">
                <a:solidFill>
                  <a:prstClr val="black"/>
                </a:solidFill>
                <a:latin typeface="Times New Roman" panose="02020603050405020304" pitchFamily="18" charset="0"/>
                <a:cs typeface="Times New Roman" panose="02020603050405020304" pitchFamily="18" charset="0"/>
              </a:rPr>
              <a:t>Mažiausiomis sąnaudomis ir minimaliu poveikiu aplinkai  užtikrinti patikimą šilumos ir geriamojo vandens tiekimą bei nuotekų tvarkymo paslaugas visiems Visagino savivaldybės Klientams</a:t>
            </a:r>
          </a:p>
        </p:txBody>
      </p:sp>
      <p:sp>
        <p:nvSpPr>
          <p:cNvPr id="9" name="TextBox 8"/>
          <p:cNvSpPr txBox="1"/>
          <p:nvPr/>
        </p:nvSpPr>
        <p:spPr>
          <a:xfrm>
            <a:off x="2202645" y="3056733"/>
            <a:ext cx="3528852" cy="600164"/>
          </a:xfrm>
          <a:prstGeom prst="rect">
            <a:avLst/>
          </a:prstGeom>
          <a:noFill/>
        </p:spPr>
        <p:txBody>
          <a:bodyPr wrap="square" rtlCol="0">
            <a:spAutoFit/>
          </a:bodyPr>
          <a:lstStyle/>
          <a:p>
            <a:pPr lvl="0"/>
            <a:r>
              <a:rPr lang="lt-LT" sz="1100" dirty="0">
                <a:solidFill>
                  <a:prstClr val="black"/>
                </a:solidFill>
                <a:latin typeface="Times New Roman" panose="02020603050405020304" pitchFamily="18" charset="0"/>
                <a:cs typeface="Times New Roman" panose="02020603050405020304" pitchFamily="18" charset="0"/>
              </a:rPr>
              <a:t>Socialiai atsakinga, besivystanti, naudojanti aplinkai draugiškas technologijas ir teikianti aukščiausios kokybės patikimas paslaugas Bendrovė, kurioje gera dirbti</a:t>
            </a:r>
          </a:p>
        </p:txBody>
      </p:sp>
      <p:sp>
        <p:nvSpPr>
          <p:cNvPr id="10" name="TextBox 9"/>
          <p:cNvSpPr txBox="1"/>
          <p:nvPr/>
        </p:nvSpPr>
        <p:spPr>
          <a:xfrm>
            <a:off x="2202645" y="3965406"/>
            <a:ext cx="2661586" cy="769441"/>
          </a:xfrm>
          <a:prstGeom prst="rect">
            <a:avLst/>
          </a:prstGeom>
          <a:noFill/>
        </p:spPr>
        <p:txBody>
          <a:bodyPr wrap="square" rtlCol="0">
            <a:spAutoFit/>
          </a:bodyPr>
          <a:lstStyle/>
          <a:p>
            <a:pPr lvl="0"/>
            <a:r>
              <a:rPr lang="lt-LT" sz="1100" dirty="0">
                <a:solidFill>
                  <a:prstClr val="black"/>
                </a:solidFill>
                <a:latin typeface="Times New Roman" panose="02020603050405020304" pitchFamily="18" charset="0"/>
                <a:cs typeface="Times New Roman" panose="02020603050405020304" pitchFamily="18" charset="0"/>
              </a:rPr>
              <a:t>Atsakomybė</a:t>
            </a:r>
          </a:p>
          <a:p>
            <a:pPr lvl="0"/>
            <a:r>
              <a:rPr lang="lt-LT" sz="1100" dirty="0">
                <a:solidFill>
                  <a:prstClr val="black"/>
                </a:solidFill>
                <a:latin typeface="Times New Roman" panose="02020603050405020304" pitchFamily="18" charset="0"/>
                <a:cs typeface="Times New Roman" panose="02020603050405020304" pitchFamily="18" charset="0"/>
              </a:rPr>
              <a:t>Dėmesingumas</a:t>
            </a:r>
          </a:p>
          <a:p>
            <a:pPr lvl="0"/>
            <a:r>
              <a:rPr lang="lt-LT" sz="1100" dirty="0" err="1">
                <a:solidFill>
                  <a:prstClr val="black"/>
                </a:solidFill>
                <a:latin typeface="Times New Roman" panose="02020603050405020304" pitchFamily="18" charset="0"/>
                <a:cs typeface="Times New Roman" panose="02020603050405020304" pitchFamily="18" charset="0"/>
              </a:rPr>
              <a:t>Inovatyvumas</a:t>
            </a:r>
            <a:endParaRPr lang="lt-LT" sz="1100" dirty="0">
              <a:solidFill>
                <a:prstClr val="black"/>
              </a:solidFill>
              <a:latin typeface="Times New Roman" panose="02020603050405020304" pitchFamily="18" charset="0"/>
              <a:cs typeface="Times New Roman" panose="02020603050405020304" pitchFamily="18" charset="0"/>
            </a:endParaRPr>
          </a:p>
          <a:p>
            <a:pPr lvl="0"/>
            <a:r>
              <a:rPr lang="lt-LT" sz="1100" dirty="0">
                <a:solidFill>
                  <a:prstClr val="black"/>
                </a:solidFill>
                <a:latin typeface="Times New Roman" panose="02020603050405020304" pitchFamily="18" charset="0"/>
                <a:cs typeface="Times New Roman" panose="02020603050405020304" pitchFamily="18" charset="0"/>
              </a:rPr>
              <a:t>Profesionalumas </a:t>
            </a:r>
          </a:p>
        </p:txBody>
      </p:sp>
    </p:spTree>
    <p:extLst>
      <p:ext uri="{BB962C8B-B14F-4D97-AF65-F5344CB8AC3E}">
        <p14:creationId xmlns:p14="http://schemas.microsoft.com/office/powerpoint/2010/main" val="394299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54667" y="285420"/>
            <a:ext cx="10419321" cy="859701"/>
          </a:xfrm>
        </p:spPr>
        <p:txBody>
          <a:bodyPr>
            <a:normAutofit fontScale="90000"/>
          </a:bodyPr>
          <a:lstStyle/>
          <a:p>
            <a:pPr algn="r"/>
            <a:r>
              <a:rPr lang="pt-BR" sz="2400" dirty="0">
                <a:solidFill>
                  <a:schemeClr val="tx2">
                    <a:lumMod val="50000"/>
                  </a:schemeClr>
                </a:solidFill>
              </a:rPr>
              <a:t>STRATEGIJOS TIKSLAI, UŽDAVINIAI, PRIEMONĖS IR </a:t>
            </a:r>
            <a:r>
              <a:rPr lang="lt-LT" sz="2400" dirty="0">
                <a:solidFill>
                  <a:schemeClr val="tx2">
                    <a:lumMod val="50000"/>
                  </a:schemeClr>
                </a:solidFill>
              </a:rPr>
              <a:t>Į</a:t>
            </a:r>
            <a:r>
              <a:rPr lang="pt-BR" sz="2400" dirty="0">
                <a:solidFill>
                  <a:schemeClr val="tx2">
                    <a:lumMod val="50000"/>
                  </a:schemeClr>
                </a:solidFill>
              </a:rPr>
              <a:t>GYVENDINIMO VERTINIMO KRITERIJAI </a:t>
            </a:r>
            <a:r>
              <a:rPr lang="pt-BR" sz="2400" dirty="0"/>
              <a:t/>
            </a:r>
            <a:br>
              <a:rPr lang="pt-BR" sz="2400" dirty="0"/>
            </a:br>
            <a:endParaRPr lang="lt-LT" sz="2400" dirty="0"/>
          </a:p>
        </p:txBody>
      </p:sp>
      <p:sp>
        <p:nvSpPr>
          <p:cNvPr id="4" name="Poraštės vietos rezervavimo ženklas 3"/>
          <p:cNvSpPr>
            <a:spLocks noGrp="1"/>
          </p:cNvSpPr>
          <p:nvPr>
            <p:ph type="ftr" sz="quarter" idx="11"/>
          </p:nvPr>
        </p:nvSpPr>
        <p:spPr>
          <a:xfrm>
            <a:off x="118036" y="6628326"/>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18</a:t>
            </a:fld>
            <a:endParaRPr lang="lt-LT" dirty="0"/>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1553835666"/>
              </p:ext>
            </p:extLst>
          </p:nvPr>
        </p:nvGraphicFramePr>
        <p:xfrm>
          <a:off x="1024467" y="1176333"/>
          <a:ext cx="9381066" cy="3153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ačiakampis 7"/>
          <p:cNvSpPr/>
          <p:nvPr/>
        </p:nvSpPr>
        <p:spPr>
          <a:xfrm>
            <a:off x="926851" y="4449874"/>
            <a:ext cx="10350750" cy="2132763"/>
          </a:xfrm>
          <a:prstGeom prst="rect">
            <a:avLst/>
          </a:prstGeom>
        </p:spPr>
        <p:txBody>
          <a:bodyPr wrap="square">
            <a:spAutoFit/>
          </a:bodyPr>
          <a:lstStyle/>
          <a:p>
            <a:pPr lvl="0" algn="just">
              <a:lnSpc>
                <a:spcPct val="115000"/>
              </a:lnSpc>
              <a:spcAft>
                <a:spcPts val="1000"/>
              </a:spcAft>
            </a:pPr>
            <a:r>
              <a:rPr lang="lt-LT" sz="1100" dirty="0">
                <a:latin typeface="Times New Roman" panose="02020603050405020304" pitchFamily="18" charset="0"/>
                <a:ea typeface="Calibri" panose="020F0502020204030204" pitchFamily="34" charset="0"/>
                <a:cs typeface="Times New Roman" panose="02020603050405020304" pitchFamily="18" charset="0"/>
              </a:rPr>
              <a:t>Naudodama turimas stiprybes ir suteikiamas galimybes Bendrovė Strategijos įgyvendinimo laikotarpiui imsis priemonių mažinti silpnybes, kurios trukdo pasiekti užbrėžtus tikslus:</a:t>
            </a:r>
          </a:p>
          <a:p>
            <a:pPr marL="355600" lvl="0" indent="-177800" algn="just">
              <a:lnSpc>
                <a:spcPct val="115000"/>
              </a:lnSpc>
              <a:spcAft>
                <a:spcPts val="1000"/>
              </a:spcAft>
              <a:buFont typeface="Wingdings" panose="05000000000000000000" pitchFamily="2" charset="2"/>
              <a:buChar char="Ø"/>
            </a:pP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Siekdama sumažinti technologinius nuostolius Bendrovė atnaujins valdomą infrastruktūrą.</a:t>
            </a:r>
          </a:p>
          <a:p>
            <a:pPr marL="355600" indent="-177800" algn="just">
              <a:lnSpc>
                <a:spcPct val="107000"/>
              </a:lnSpc>
              <a:spcBef>
                <a:spcPts val="600"/>
              </a:spcBef>
              <a:spcAft>
                <a:spcPts val="600"/>
              </a:spcAft>
              <a:buFont typeface="Wingdings" pitchFamily="2" charset="2"/>
              <a:buChar char="Ø"/>
            </a:pPr>
            <a:r>
              <a:rPr lang="lt-LT" sz="1100" dirty="0">
                <a:solidFill>
                  <a:srgbClr val="000000"/>
                </a:solidFill>
                <a:latin typeface="Times New Roman" panose="02020603050405020304" pitchFamily="18" charset="0"/>
                <a:ea typeface="Times New Roman" panose="02020603050405020304" pitchFamily="18" charset="0"/>
              </a:rPr>
              <a:t>Vadovaudamasi personalo valdymo politika, vykdant numatytas žmogiškųjų išteklių organizavimo ir valdymo funkcijas, </a:t>
            </a:r>
            <a:r>
              <a:rPr lang="lt-LT" sz="1100" dirty="0">
                <a:latin typeface="Times New Roman" panose="02020603050405020304" pitchFamily="18" charset="0"/>
                <a:ea typeface="Calibri" panose="020F0502020204030204" pitchFamily="34" charset="0"/>
              </a:rPr>
              <a:t>siekiant sumažinti kvalifikuotų darbuotojų pasitraukimo iš </a:t>
            </a:r>
            <a:r>
              <a:rPr lang="lt-LT" sz="1100" dirty="0">
                <a:solidFill>
                  <a:srgbClr val="000000"/>
                </a:solidFill>
                <a:latin typeface="Times New Roman" panose="02020603050405020304" pitchFamily="18" charset="0"/>
                <a:ea typeface="Times New Roman" panose="02020603050405020304" pitchFamily="18" charset="0"/>
              </a:rPr>
              <a:t>Bendrovės (išėjimo iš darbo sulaukus senatvės pensijos ar kitų priežasčių)</a:t>
            </a:r>
            <a:r>
              <a:rPr lang="lt-LT" sz="1100" dirty="0">
                <a:latin typeface="Times New Roman" panose="02020603050405020304" pitchFamily="18" charset="0"/>
                <a:ea typeface="Calibri" panose="020F0502020204030204" pitchFamily="34" charset="0"/>
              </a:rPr>
              <a:t> tikimybę, įgyvendins </a:t>
            </a:r>
            <a:r>
              <a:rPr lang="lt-LT" sz="1100" dirty="0">
                <a:solidFill>
                  <a:srgbClr val="000000"/>
                </a:solidFill>
                <a:latin typeface="Times New Roman" panose="02020603050405020304" pitchFamily="18" charset="0"/>
                <a:ea typeface="Times New Roman" panose="02020603050405020304" pitchFamily="18" charset="0"/>
              </a:rPr>
              <a:t>parengtą Bendrovės žmogiškųjų išteklių organizavimo ir valdymo priemonių planą. </a:t>
            </a:r>
          </a:p>
          <a:p>
            <a:pPr marL="355600" indent="-177800" algn="just">
              <a:lnSpc>
                <a:spcPct val="107000"/>
              </a:lnSpc>
              <a:spcBef>
                <a:spcPts val="600"/>
              </a:spcBef>
              <a:spcAft>
                <a:spcPts val="600"/>
              </a:spcAft>
              <a:buFont typeface="Wingdings" pitchFamily="2" charset="2"/>
              <a:buChar char="Ø"/>
            </a:pP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Sprendžiant dumblo sandėliavimo aikštelių ribotumo problemą Bendrovė diegs naują, anksčiau Bendrovėje nenaudotą, dumblo tvarkymo technologiją –  kompostavimą.</a:t>
            </a:r>
          </a:p>
          <a:p>
            <a:pPr>
              <a:lnSpc>
                <a:spcPct val="107000"/>
              </a:lnSpc>
            </a:pP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Strategijos tikslai, uždaviniai, priemonės ir įgyvendinimo vertinimo kriterijai</a:t>
            </a:r>
            <a:r>
              <a:rPr lang="en-US"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pateikiami UAB „Visagino energija“ 202</a:t>
            </a:r>
            <a:r>
              <a:rPr lang="ru-RU"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ru-RU"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lt-LT" sz="1100"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 veiklos strategijos 1 priede.</a:t>
            </a:r>
            <a:endParaRPr lang="lt-LT" sz="11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endParaRPr lang="lt-L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 name="Lentelė 12"/>
          <p:cNvGraphicFramePr>
            <a:graphicFrameLocks noGrp="1"/>
          </p:cNvGraphicFramePr>
          <p:nvPr>
            <p:extLst>
              <p:ext uri="{D42A27DB-BD31-4B8C-83A1-F6EECF244321}">
                <p14:modId xmlns:p14="http://schemas.microsoft.com/office/powerpoint/2010/main" val="68240528"/>
              </p:ext>
            </p:extLst>
          </p:nvPr>
        </p:nvGraphicFramePr>
        <p:xfrm>
          <a:off x="1927413" y="1056262"/>
          <a:ext cx="8128000" cy="3393612"/>
        </p:xfrm>
        <a:graphic>
          <a:graphicData uri="http://schemas.openxmlformats.org/drawingml/2006/table">
            <a:tbl>
              <a:tblPr firstRow="1" bandRow="1">
                <a:effectLst>
                  <a:innerShdw blurRad="114300">
                    <a:prstClr val="black"/>
                  </a:innerShdw>
                </a:effectLst>
                <a:tableStyleId>{5C22544A-7EE6-4342-B048-85BDC9FD1C3A}</a:tableStyleId>
              </a:tblPr>
              <a:tblGrid>
                <a:gridCol w="8128000">
                  <a:extLst>
                    <a:ext uri="{9D8B030D-6E8A-4147-A177-3AD203B41FA5}">
                      <a16:colId xmlns="" xmlns:a16="http://schemas.microsoft.com/office/drawing/2014/main" val="20000"/>
                    </a:ext>
                  </a:extLst>
                </a:gridCol>
              </a:tblGrid>
              <a:tr h="313762">
                <a:tc>
                  <a:txBody>
                    <a:bodyPr/>
                    <a:lstStyle/>
                    <a:p>
                      <a:pPr algn="ctr"/>
                      <a:r>
                        <a:rPr lang="lt-LT" sz="1100" b="1" dirty="0">
                          <a:solidFill>
                            <a:schemeClr val="tx1"/>
                          </a:solidFill>
                          <a:latin typeface="Times New Roman" panose="02020603050405020304" pitchFamily="18" charset="0"/>
                          <a:cs typeface="Times New Roman" panose="02020603050405020304" pitchFamily="18" charset="0"/>
                        </a:rPr>
                        <a:t>BENDROVĖS STRATEGIJOS TIKSLAI</a:t>
                      </a:r>
                    </a:p>
                  </a:txBody>
                  <a:tcPr>
                    <a:solidFill>
                      <a:schemeClr val="accent1">
                        <a:lumMod val="75000"/>
                        <a:lumOff val="25000"/>
                      </a:schemeClr>
                    </a:solidFill>
                  </a:tcPr>
                </a:tc>
                <a:extLst>
                  <a:ext uri="{0D108BD9-81ED-4DB2-BD59-A6C34878D82A}">
                    <a16:rowId xmlns="" xmlns:a16="http://schemas.microsoft.com/office/drawing/2014/main" val="10000"/>
                  </a:ext>
                </a:extLst>
              </a:tr>
              <a:tr h="30798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lt-LT" sz="1200" b="0" dirty="0">
                          <a:solidFill>
                            <a:schemeClr val="tx1"/>
                          </a:solidFill>
                          <a:latin typeface="Times New Roman" panose="02020603050405020304" pitchFamily="18" charset="0"/>
                          <a:cs typeface="Times New Roman" panose="02020603050405020304" pitchFamily="18" charset="0"/>
                        </a:rPr>
                        <a:t>Nepertraukiamo šilumos gamybos proceso užtikrinimas</a:t>
                      </a:r>
                    </a:p>
                  </a:txBody>
                  <a:tcPr>
                    <a:solidFill>
                      <a:schemeClr val="tx2">
                        <a:lumMod val="20000"/>
                        <a:lumOff val="80000"/>
                      </a:schemeClr>
                    </a:solidFill>
                  </a:tcPr>
                </a:tc>
                <a:extLst>
                  <a:ext uri="{0D108BD9-81ED-4DB2-BD59-A6C34878D82A}">
                    <a16:rowId xmlns="" xmlns:a16="http://schemas.microsoft.com/office/drawing/2014/main" val="10001"/>
                  </a:ext>
                </a:extLst>
              </a:tr>
              <a:tr h="307985">
                <a:tc>
                  <a:txBody>
                    <a:bodyPr/>
                    <a:lstStyle/>
                    <a:p>
                      <a:pPr algn="just"/>
                      <a:r>
                        <a:rPr lang="lt-LT" sz="1200" dirty="0">
                          <a:latin typeface="Times New Roman" panose="02020603050405020304" pitchFamily="18" charset="0"/>
                          <a:cs typeface="Times New Roman" panose="02020603050405020304" pitchFamily="18" charset="0"/>
                        </a:rPr>
                        <a:t>Siekimas tapti klimatui neutralia Bendrove, kaip ir numato Europos Sąjungos</a:t>
                      </a:r>
                      <a:r>
                        <a:rPr lang="lt-LT" sz="1200" baseline="0" dirty="0">
                          <a:latin typeface="Times New Roman" panose="02020603050405020304" pitchFamily="18" charset="0"/>
                          <a:cs typeface="Times New Roman" panose="02020603050405020304" pitchFamily="18" charset="0"/>
                        </a:rPr>
                        <a:t> </a:t>
                      </a:r>
                      <a:r>
                        <a:rPr lang="lt-LT" sz="1200" dirty="0">
                          <a:latin typeface="Times New Roman" panose="02020603050405020304" pitchFamily="18" charset="0"/>
                          <a:cs typeface="Times New Roman" panose="02020603050405020304" pitchFamily="18" charset="0"/>
                        </a:rPr>
                        <a:t>žaliasis kursas</a:t>
                      </a:r>
                    </a:p>
                  </a:txBody>
                  <a:tcPr>
                    <a:solidFill>
                      <a:schemeClr val="accent1">
                        <a:lumMod val="10000"/>
                        <a:lumOff val="90000"/>
                      </a:schemeClr>
                    </a:solidFill>
                  </a:tcPr>
                </a:tc>
                <a:extLst>
                  <a:ext uri="{0D108BD9-81ED-4DB2-BD59-A6C34878D82A}">
                    <a16:rowId xmlns="" xmlns:a16="http://schemas.microsoft.com/office/drawing/2014/main" val="10002"/>
                  </a:ext>
                </a:extLst>
              </a:tr>
              <a:tr h="307985">
                <a:tc>
                  <a:txBody>
                    <a:bodyPr/>
                    <a:lstStyle/>
                    <a:p>
                      <a:pPr algn="just"/>
                      <a:r>
                        <a:rPr lang="lt-LT" sz="1200" dirty="0">
                          <a:latin typeface="Times New Roman" panose="02020603050405020304" pitchFamily="18" charset="0"/>
                          <a:cs typeface="Times New Roman" panose="02020603050405020304" pitchFamily="18" charset="0"/>
                        </a:rPr>
                        <a:t>Nenutrūkstamo ir patikimo šilumos tiekimo vartotojams užtikrinimas</a:t>
                      </a:r>
                    </a:p>
                  </a:txBody>
                  <a:tcPr>
                    <a:solidFill>
                      <a:schemeClr val="tx2">
                        <a:lumMod val="20000"/>
                        <a:lumOff val="80000"/>
                      </a:schemeClr>
                    </a:solidFill>
                  </a:tcPr>
                </a:tc>
                <a:extLst>
                  <a:ext uri="{0D108BD9-81ED-4DB2-BD59-A6C34878D82A}">
                    <a16:rowId xmlns="" xmlns:a16="http://schemas.microsoft.com/office/drawing/2014/main" val="10003"/>
                  </a:ext>
                </a:extLst>
              </a:tr>
              <a:tr h="307985">
                <a:tc>
                  <a:txBody>
                    <a:bodyPr/>
                    <a:lstStyle/>
                    <a:p>
                      <a:pPr algn="just"/>
                      <a:r>
                        <a:rPr lang="lt-LT" sz="1200" dirty="0">
                          <a:latin typeface="Times New Roman" panose="02020603050405020304" pitchFamily="18" charset="0"/>
                          <a:cs typeface="Times New Roman" panose="02020603050405020304" pitchFamily="18" charset="0"/>
                        </a:rPr>
                        <a:t>Nepertraukiamų geriamojo vandens gavybos, ruošimo ir nuotekų valymo bei dumblo tvarkymo procesų užtikrinimas</a:t>
                      </a:r>
                    </a:p>
                  </a:txBody>
                  <a:tcPr>
                    <a:solidFill>
                      <a:schemeClr val="accent1">
                        <a:lumMod val="10000"/>
                        <a:lumOff val="90000"/>
                      </a:schemeClr>
                    </a:solidFill>
                  </a:tcPr>
                </a:tc>
                <a:extLst>
                  <a:ext uri="{0D108BD9-81ED-4DB2-BD59-A6C34878D82A}">
                    <a16:rowId xmlns="" xmlns:a16="http://schemas.microsoft.com/office/drawing/2014/main" val="10004"/>
                  </a:ext>
                </a:extLst>
              </a:tr>
              <a:tr h="307985">
                <a:tc>
                  <a:txBody>
                    <a:bodyPr/>
                    <a:lstStyle/>
                    <a:p>
                      <a:pPr algn="just"/>
                      <a:r>
                        <a:rPr lang="lt-LT" sz="1200" dirty="0">
                          <a:latin typeface="Times New Roman" panose="02020603050405020304" pitchFamily="18" charset="0"/>
                          <a:cs typeface="Times New Roman" panose="02020603050405020304" pitchFamily="18" charset="0"/>
                        </a:rPr>
                        <a:t>Nenutrūkstamo ir patikimo geriamojo vandens tiekimo ir nuotekų surinkimo užtikrinimas</a:t>
                      </a:r>
                    </a:p>
                  </a:txBody>
                  <a:tcPr>
                    <a:solidFill>
                      <a:schemeClr val="tx2">
                        <a:lumMod val="20000"/>
                        <a:lumOff val="80000"/>
                      </a:schemeClr>
                    </a:solidFill>
                  </a:tcPr>
                </a:tc>
                <a:extLst>
                  <a:ext uri="{0D108BD9-81ED-4DB2-BD59-A6C34878D82A}">
                    <a16:rowId xmlns="" xmlns:a16="http://schemas.microsoft.com/office/drawing/2014/main" val="10005"/>
                  </a:ext>
                </a:extLst>
              </a:tr>
              <a:tr h="307985">
                <a:tc>
                  <a:txBody>
                    <a:bodyPr/>
                    <a:lstStyle/>
                    <a:p>
                      <a:pPr algn="just"/>
                      <a:r>
                        <a:rPr lang="lt-LT" sz="1200" dirty="0">
                          <a:latin typeface="Times New Roman" panose="02020603050405020304" pitchFamily="18" charset="0"/>
                          <a:cs typeface="Times New Roman" panose="02020603050405020304" pitchFamily="18" charset="0"/>
                        </a:rPr>
                        <a:t>Darnios plėtros užtikrinimas įdiegiant naujas technologijas</a:t>
                      </a:r>
                    </a:p>
                  </a:txBody>
                  <a:tcPr>
                    <a:solidFill>
                      <a:schemeClr val="accent1">
                        <a:lumMod val="10000"/>
                        <a:lumOff val="90000"/>
                      </a:schemeClr>
                    </a:solidFill>
                  </a:tcPr>
                </a:tc>
                <a:extLst>
                  <a:ext uri="{0D108BD9-81ED-4DB2-BD59-A6C34878D82A}">
                    <a16:rowId xmlns="" xmlns:a16="http://schemas.microsoft.com/office/drawing/2014/main" val="10006"/>
                  </a:ext>
                </a:extLst>
              </a:tr>
              <a:tr h="307985">
                <a:tc>
                  <a:txBody>
                    <a:bodyPr/>
                    <a:lstStyle/>
                    <a:p>
                      <a:pPr algn="just"/>
                      <a:r>
                        <a:rPr lang="lt-LT" sz="1200" dirty="0">
                          <a:latin typeface="Times New Roman" panose="02020603050405020304" pitchFamily="18" charset="0"/>
                          <a:cs typeface="Times New Roman" panose="02020603050405020304" pitchFamily="18" charset="0"/>
                        </a:rPr>
                        <a:t>Laboratorijos aukštas įvertinimas ir pripažinimas valstybės mastu, galimybė  teisėtai vykdyti laboratorinę veiklą</a:t>
                      </a:r>
                    </a:p>
                  </a:txBody>
                  <a:tcPr>
                    <a:solidFill>
                      <a:schemeClr val="tx2">
                        <a:lumMod val="20000"/>
                        <a:lumOff val="80000"/>
                      </a:schemeClr>
                    </a:solidFill>
                  </a:tcPr>
                </a:tc>
                <a:extLst>
                  <a:ext uri="{0D108BD9-81ED-4DB2-BD59-A6C34878D82A}">
                    <a16:rowId xmlns="" xmlns:a16="http://schemas.microsoft.com/office/drawing/2014/main" val="10007"/>
                  </a:ext>
                </a:extLst>
              </a:tr>
              <a:tr h="307985">
                <a:tc>
                  <a:txBody>
                    <a:bodyPr/>
                    <a:lstStyle/>
                    <a:p>
                      <a:pPr algn="just"/>
                      <a:r>
                        <a:rPr lang="lt-LT" sz="1200" dirty="0">
                          <a:latin typeface="Times New Roman" panose="02020603050405020304" pitchFamily="18" charset="0"/>
                          <a:cs typeface="Times New Roman" panose="02020603050405020304" pitchFamily="18" charset="0"/>
                        </a:rPr>
                        <a:t>Valdomos informacijos ir duomenų saugumo užtikrinimas</a:t>
                      </a:r>
                    </a:p>
                  </a:txBody>
                  <a:tcPr>
                    <a:solidFill>
                      <a:schemeClr val="accent1">
                        <a:lumMod val="10000"/>
                        <a:lumOff val="90000"/>
                      </a:schemeClr>
                    </a:solidFill>
                  </a:tcPr>
                </a:tc>
                <a:extLst>
                  <a:ext uri="{0D108BD9-81ED-4DB2-BD59-A6C34878D82A}">
                    <a16:rowId xmlns="" xmlns:a16="http://schemas.microsoft.com/office/drawing/2014/main" val="10008"/>
                  </a:ext>
                </a:extLst>
              </a:tr>
              <a:tr h="307985">
                <a:tc>
                  <a:txBody>
                    <a:bodyPr/>
                    <a:lstStyle/>
                    <a:p>
                      <a:pPr algn="just"/>
                      <a:r>
                        <a:rPr lang="pt-BR" sz="1200" dirty="0">
                          <a:latin typeface="Times New Roman" panose="02020603050405020304" pitchFamily="18" charset="0"/>
                          <a:cs typeface="Times New Roman" panose="02020603050405020304" pitchFamily="18" charset="0"/>
                        </a:rPr>
                        <a:t>Greitas ir kokybiškas </a:t>
                      </a:r>
                      <a:r>
                        <a:rPr lang="lt-LT" sz="1200" dirty="0">
                          <a:latin typeface="Times New Roman" panose="02020603050405020304" pitchFamily="18" charset="0"/>
                          <a:cs typeface="Times New Roman" panose="02020603050405020304" pitchFamily="18" charset="0"/>
                        </a:rPr>
                        <a:t>K</a:t>
                      </a:r>
                      <a:r>
                        <a:rPr lang="pt-BR" sz="1200" dirty="0">
                          <a:latin typeface="Times New Roman" panose="02020603050405020304" pitchFamily="18" charset="0"/>
                          <a:cs typeface="Times New Roman" panose="02020603050405020304" pitchFamily="18" charset="0"/>
                        </a:rPr>
                        <a:t>lientų aptarnavimas</a:t>
                      </a:r>
                      <a:endParaRPr lang="lt-LT" sz="1200"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 xmlns:a16="http://schemas.microsoft.com/office/drawing/2014/main" val="10009"/>
                  </a:ext>
                </a:extLst>
              </a:tr>
              <a:tr h="307985">
                <a:tc>
                  <a:txBody>
                    <a:bodyPr/>
                    <a:lstStyle/>
                    <a:p>
                      <a:pPr algn="just"/>
                      <a:r>
                        <a:rPr lang="lt-LT" sz="1200" dirty="0">
                          <a:latin typeface="Times New Roman" panose="02020603050405020304" pitchFamily="18" charset="0"/>
                          <a:cs typeface="Times New Roman" panose="02020603050405020304" pitchFamily="18" charset="0"/>
                        </a:rPr>
                        <a:t>Personalo kompetencijų stiprinimas </a:t>
                      </a:r>
                    </a:p>
                  </a:txBody>
                  <a:tcPr>
                    <a:solidFill>
                      <a:schemeClr val="accent1">
                        <a:lumMod val="10000"/>
                        <a:lumOff val="9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56856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58862" y="-89647"/>
            <a:ext cx="10047864" cy="1507067"/>
          </a:xfrm>
        </p:spPr>
        <p:txBody>
          <a:bodyPr>
            <a:normAutofit/>
          </a:bodyPr>
          <a:lstStyle/>
          <a:p>
            <a:pPr algn="r"/>
            <a:r>
              <a:rPr lang="pt-BR" sz="2800" dirty="0">
                <a:solidFill>
                  <a:schemeClr val="tx2">
                    <a:lumMod val="50000"/>
                  </a:schemeClr>
                </a:solidFill>
              </a:rPr>
              <a:t>SOCIALINĖS, APLINKOSAUGOS INICIATYVOS IR POLITIKA</a:t>
            </a:r>
            <a:r>
              <a:rPr lang="pt-BR" sz="2800" dirty="0"/>
              <a:t/>
            </a:r>
            <a:br>
              <a:rPr lang="pt-BR" sz="2800" dirty="0"/>
            </a:br>
            <a:endParaRPr lang="lt-LT" sz="2800" dirty="0"/>
          </a:p>
        </p:txBody>
      </p:sp>
      <p:sp>
        <p:nvSpPr>
          <p:cNvPr id="3" name="Turinio vietos rezervavimo ženklas 2"/>
          <p:cNvSpPr>
            <a:spLocks noGrp="1"/>
          </p:cNvSpPr>
          <p:nvPr>
            <p:ph idx="1"/>
          </p:nvPr>
        </p:nvSpPr>
        <p:spPr>
          <a:xfrm>
            <a:off x="573087" y="753035"/>
            <a:ext cx="11278462" cy="5692589"/>
          </a:xfrm>
          <a:gradFill flip="none" rotWithShape="1">
            <a:gsLst>
              <a:gs pos="0">
                <a:schemeClr val="tx2">
                  <a:lumMod val="20000"/>
                  <a:lumOff val="80000"/>
                  <a:shade val="30000"/>
                  <a:satMod val="115000"/>
                </a:schemeClr>
              </a:gs>
              <a:gs pos="19000">
                <a:schemeClr val="tx2">
                  <a:lumMod val="20000"/>
                  <a:lumOff val="80000"/>
                  <a:shade val="67500"/>
                  <a:satMod val="115000"/>
                </a:schemeClr>
              </a:gs>
              <a:gs pos="100000">
                <a:schemeClr val="tx2">
                  <a:lumMod val="20000"/>
                  <a:lumOff val="80000"/>
                  <a:shade val="100000"/>
                  <a:satMod val="115000"/>
                </a:schemeClr>
              </a:gs>
            </a:gsLst>
            <a:lin ang="13500000" scaled="1"/>
            <a:tileRect/>
          </a:gradFill>
        </p:spPr>
        <p:txBody>
          <a:bodyPr>
            <a:normAutofit fontScale="92500"/>
          </a:bodyPr>
          <a:lstStyle/>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Siekiame kompromiso tarp aplinkosauginių, ekonominių ir socialinių visuomenės tikslų, kuris leistų pasiekti visuotinę gerovę dabartinei ir ateinančioms kartoms, neviršijant leistinų poveikio aplinkai ribų.</a:t>
            </a:r>
          </a:p>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Bendrovės pagrindiniai uždaviniai: siekti tapti klimatui neutralia Bendrove, kaip ir numato Europos Sąjungos žaliasis kursas, sumažinti prioritetinių pavojingų medžiagų išleidimą į gamtą diegiant efektyvesnes nuotekų valymo technologijas, efektyviau ir racionaliau tvarkyti susidarančias atliekas. </a:t>
            </a:r>
          </a:p>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 rūšiuoja susidarančias atliekas ir taip prisideda prie darnaus atliekų tvarkymo. Savo iniciatyva Bendrovės padaliniuose pastatytos antrinių žaliavų, baterijų ir smulkios buitinės technikos rūšiavimo talpos. </a:t>
            </a:r>
          </a:p>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Siekiame vykdyti savo veiklą pagal aukščiausius etikos reikalavimus, laikantis atvirumo, sąžiningumo, dorumo ir atsakingumo standartų. Santykiuose su visais suinteresuotais visuomenės, verslo ir valdžios atstovais vadovaujamės pagarbos žmogui, visuomenei bei gamtai principais.</a:t>
            </a:r>
          </a:p>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Siekiant stiprinti antikorupcinę aplinką ir skaidrinti Bendrovės vykdomas procedūras ir procesus</a:t>
            </a:r>
            <a:r>
              <a:rPr lang="lt-LT" sz="1200" dirty="0">
                <a:solidFill>
                  <a:srgbClr val="0070C0"/>
                </a:solidFill>
                <a:latin typeface="Times New Roman" pitchFamily="18" charset="0"/>
                <a:cs typeface="Times New Roman" pitchFamily="18" charset="0"/>
              </a:rPr>
              <a:t>, </a:t>
            </a:r>
            <a:r>
              <a:rPr lang="lt-LT" sz="1200" dirty="0">
                <a:solidFill>
                  <a:schemeClr val="tx1"/>
                </a:solidFill>
                <a:latin typeface="Times New Roman" pitchFamily="18" charset="0"/>
                <a:cs typeface="Times New Roman" pitchFamily="18" charset="0"/>
              </a:rPr>
              <a:t>Bendrovėje yra patvirtinti ir įgyvendinami tokie dokumentai kaip Atsparumo korupcijai politika, Bendrovės darbuotojų etikos kodeksas. Bendrovė rengia ir atnaujina Korupcijos prevencijos veiksmų planą, taiko kitas priemones būtinas pokyčiams įgyvendinti, siekdama išvengti korupcinio pobūdžio veikų pasireiškimo. </a:t>
            </a:r>
          </a:p>
          <a:p>
            <a:pPr lvl="0" algn="just">
              <a:buClrTx/>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 vadovaudamasi misija, vizija, vertybėmis bei strateginiais tikslais, realizuoja savo socialinę atsakomybę per kryptingą veiklą svarbiausiose srityse – aplinkosaugoje, santykiuose su darbuotojais ir visuomene:</a:t>
            </a:r>
          </a:p>
          <a:p>
            <a:pPr marL="1885950" lvl="1" indent="0" algn="just">
              <a:buClr>
                <a:prstClr val="white"/>
              </a:buClr>
              <a:buNone/>
            </a:pPr>
            <a:r>
              <a:rPr lang="lt-LT" sz="1200" u="sng" dirty="0">
                <a:solidFill>
                  <a:schemeClr val="tx1"/>
                </a:solidFill>
                <a:latin typeface="Times New Roman" pitchFamily="18" charset="0"/>
                <a:cs typeface="Times New Roman" pitchFamily="18" charset="0"/>
              </a:rPr>
              <a:t>Socialinė atsakomybė aplinkosaugos srityje.</a:t>
            </a:r>
            <a:r>
              <a:rPr lang="lt-LT" sz="1200" dirty="0">
                <a:solidFill>
                  <a:schemeClr val="tx1"/>
                </a:solidFill>
                <a:latin typeface="Times New Roman" pitchFamily="18" charset="0"/>
                <a:cs typeface="Times New Roman" pitchFamily="18" charset="0"/>
              </a:rPr>
              <a:t> Savo veikloje diegiame technologijas ir procesus, padedančius mažinti neigiamą veiklos poveikį aplinkai. Stengiamės racionaliai ir efektyviai valdyti ir naudoti gamtos išteklius. Dalyvaujame aplinkos apsaugą užtikrinančiose prevencinėse programose. Bendrovės aplinkosauginiai tikslai dera su Jungtinių Tautų Darnaus vystymosi tikslais - iki 2050 m. iki nulio sumažinti grynąjį išmetamų anglies dvideginio dujų (CO2) kiekį.</a:t>
            </a:r>
          </a:p>
          <a:p>
            <a:pPr marL="1885950" lvl="1" indent="0" algn="just">
              <a:buClr>
                <a:prstClr val="white"/>
              </a:buClr>
              <a:buNone/>
            </a:pPr>
            <a:r>
              <a:rPr lang="lt-LT" sz="1200" u="sng" dirty="0">
                <a:solidFill>
                  <a:schemeClr val="tx1"/>
                </a:solidFill>
                <a:latin typeface="Times New Roman" pitchFamily="18" charset="0"/>
                <a:cs typeface="Times New Roman" pitchFamily="18" charset="0"/>
              </a:rPr>
              <a:t>Socialinė atsakomybė santykiuose su darbuotojais.</a:t>
            </a:r>
            <a:r>
              <a:rPr lang="lt-LT" sz="1200" dirty="0">
                <a:solidFill>
                  <a:schemeClr val="tx1"/>
                </a:solidFill>
                <a:latin typeface="Times New Roman" pitchFamily="18" charset="0"/>
                <a:cs typeface="Times New Roman" pitchFamily="18" charset="0"/>
              </a:rPr>
              <a:t> Bendrovės darbuotojai yra pagrindinis ir svarbiausias sėkmingos veiklos veiksnys, todėl yra siekiama taikyti pažangias veiklos valdymo ir atlygio, priemokų, kompensacijų ir lengvatų suteikimo sistemas, sudaryti sąlygas asmeniniam, profesiniam ir bendrųjų kompetencijų tobulinimui ir ugdymui, gerbti žmogaus teises bei rūpintis jų darbo sauga. Bendrovėje pasirašyta Kolektyvinė sutartis tarp Bendrovės ir darbuotojų kolektyvo, kuriam atstovauja profesinė sąjunga „Solidarumas“. Kolektyvinėje sutartyje nustatytos svarbios darbo, profesinės, ekonominės ir socialinės nuostatos, kurios dar labiau pagerina Lietuvos Respublikos teisės aktuose reglamentuotas nuostatas, ir kurių reguliavimo bei nustatymo teisės yra suteiktos Bendrovei. Bendrovės patvirtintuose Socialinės atsakomybės politikos nuostatuose įtvirtinti veiklos principai ir jų įgyvendinimas. Socialinės atsakomybės politika parengta vadovaujantis Lietuvos Respublikos neįgaliųjų socialinės integracijos įstatymu, Lietuvos Respublikos lygių galimybių įstatymu ir kitais  teisės aktais. Bendrovės patvirtintoje Lygių galimybių politikoje nustatyti lygių galimybių principai ir jų įgyvendinimo sąlygos ir tvarka.</a:t>
            </a:r>
          </a:p>
          <a:p>
            <a:pPr marL="1885950" lvl="1" indent="0" algn="just">
              <a:buClr>
                <a:prstClr val="white"/>
              </a:buClr>
              <a:buNone/>
            </a:pPr>
            <a:r>
              <a:rPr lang="lt-LT" sz="1200" u="sng" dirty="0">
                <a:solidFill>
                  <a:schemeClr val="tx1"/>
                </a:solidFill>
                <a:latin typeface="Times New Roman" pitchFamily="18" charset="0"/>
                <a:cs typeface="Times New Roman" pitchFamily="18" charset="0"/>
              </a:rPr>
              <a:t>Socialinė atsakomybė santykiuose su visuomene.</a:t>
            </a:r>
            <a:r>
              <a:rPr lang="lt-LT" sz="1200" dirty="0">
                <a:solidFill>
                  <a:schemeClr val="tx1"/>
                </a:solidFill>
                <a:latin typeface="Times New Roman" pitchFamily="18" charset="0"/>
                <a:cs typeface="Times New Roman" pitchFamily="18" charset="0"/>
              </a:rPr>
              <a:t> Bendrovė yra atvira visuomenei, naudoja įvairias bendravimo su visuomene priemones, plečia elektronines paslaugas ir įtvirtina naujus viešumo ir visuomenės informavimo įgūdžius, atsiskaito visuomenei už savo vykdomas veiklas, aktyviai bendradarbiauja su vietos bendruomenėmis ir valdžios atstovais, studentams sudaro sąlygas atlikti praktiką, organizuoja moksleiviams pažintines ekskursijas. </a:t>
            </a:r>
            <a:endParaRPr lang="lt-LT" sz="1100" dirty="0">
              <a:solidFill>
                <a:schemeClr val="tx1"/>
              </a:solidFill>
              <a:latin typeface="Times New Roman" pitchFamily="18" charset="0"/>
              <a:cs typeface="Times New Roman" pitchFamily="18" charset="0"/>
            </a:endParaRPr>
          </a:p>
        </p:txBody>
      </p:sp>
      <p:sp>
        <p:nvSpPr>
          <p:cNvPr id="4" name="Poraštės vietos rezervavimo ženklas 3"/>
          <p:cNvSpPr>
            <a:spLocks noGrp="1"/>
          </p:cNvSpPr>
          <p:nvPr>
            <p:ph type="ftr" sz="quarter" idx="11"/>
          </p:nvPr>
        </p:nvSpPr>
        <p:spPr>
          <a:xfrm>
            <a:off x="0" y="6492875"/>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5" name="Skaidrės numerio vietos rezervavimo ženklas 4"/>
          <p:cNvSpPr>
            <a:spLocks noGrp="1"/>
          </p:cNvSpPr>
          <p:nvPr>
            <p:ph type="sldNum" sz="quarter" idx="12"/>
          </p:nvPr>
        </p:nvSpPr>
        <p:spPr>
          <a:xfrm>
            <a:off x="11049755" y="6188075"/>
            <a:ext cx="1142245" cy="669925"/>
          </a:xfrm>
        </p:spPr>
        <p:txBody>
          <a:bodyPr/>
          <a:lstStyle/>
          <a:p>
            <a:fld id="{B06C545B-AED2-4077-87A2-994B04AC4774}" type="slidenum">
              <a:rPr lang="lt-LT" smtClean="0"/>
              <a:t>19</a:t>
            </a:fld>
            <a:endParaRPr lang="lt-LT" dirty="0"/>
          </a:p>
        </p:txBody>
      </p:sp>
      <p:graphicFrame>
        <p:nvGraphicFramePr>
          <p:cNvPr id="10" name="Diagrama 9"/>
          <p:cNvGraphicFramePr/>
          <p:nvPr>
            <p:extLst>
              <p:ext uri="{D42A27DB-BD31-4B8C-83A1-F6EECF244321}">
                <p14:modId xmlns:p14="http://schemas.microsoft.com/office/powerpoint/2010/main" val="845736794"/>
              </p:ext>
            </p:extLst>
          </p:nvPr>
        </p:nvGraphicFramePr>
        <p:xfrm>
          <a:off x="642721" y="2863756"/>
          <a:ext cx="1713470" cy="343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41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a:xfrm>
            <a:off x="118533" y="6492875"/>
            <a:ext cx="7543800" cy="365125"/>
          </a:xfrm>
        </p:spPr>
        <p:txBody>
          <a:bodyPr/>
          <a:lstStyle/>
          <a:p>
            <a:r>
              <a:rPr lang="lt-LT" i="1" dirty="0"/>
              <a:t>UAB „VISAGINO ENERGIJA“ 2023-2027 </a:t>
            </a:r>
            <a:r>
              <a:rPr lang="en-US" i="1" dirty="0"/>
              <a:t>M</a:t>
            </a:r>
            <a:r>
              <a:rPr lang="lt-LT" i="1" dirty="0"/>
              <a:t>. VEIKLOS STRATEGIJA</a:t>
            </a: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3102519846"/>
              </p:ext>
            </p:extLst>
          </p:nvPr>
        </p:nvGraphicFramePr>
        <p:xfrm>
          <a:off x="543464" y="408407"/>
          <a:ext cx="11084943" cy="562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kaidrės numerio vietos rezervavimo ženklas 1"/>
          <p:cNvSpPr>
            <a:spLocks noGrp="1"/>
          </p:cNvSpPr>
          <p:nvPr>
            <p:ph type="sldNum" sz="quarter" idx="12"/>
          </p:nvPr>
        </p:nvSpPr>
        <p:spPr>
          <a:xfrm>
            <a:off x="11049755" y="6157912"/>
            <a:ext cx="1142245" cy="669925"/>
          </a:xfrm>
        </p:spPr>
        <p:txBody>
          <a:bodyPr/>
          <a:lstStyle/>
          <a:p>
            <a:fld id="{B06C545B-AED2-4077-87A2-994B04AC4774}" type="slidenum">
              <a:rPr lang="lt-LT" smtClean="0"/>
              <a:t>2</a:t>
            </a:fld>
            <a:endParaRPr lang="lt-LT"/>
          </a:p>
        </p:txBody>
      </p:sp>
    </p:spTree>
    <p:extLst>
      <p:ext uri="{BB962C8B-B14F-4D97-AF65-F5344CB8AC3E}">
        <p14:creationId xmlns:p14="http://schemas.microsoft.com/office/powerpoint/2010/main" val="2512024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71826" y="0"/>
            <a:ext cx="8534400" cy="1303762"/>
          </a:xfrm>
        </p:spPr>
        <p:txBody>
          <a:bodyPr>
            <a:normAutofit/>
          </a:bodyPr>
          <a:lstStyle/>
          <a:p>
            <a:pPr algn="r"/>
            <a:r>
              <a:rPr lang="pt-BR" sz="2800" dirty="0">
                <a:solidFill>
                  <a:schemeClr val="tx2">
                    <a:lumMod val="50000"/>
                  </a:schemeClr>
                </a:solidFill>
              </a:rPr>
              <a:t>GALIMI PAVOJAI IR JŲ VALDYMAS</a:t>
            </a:r>
            <a:r>
              <a:rPr lang="pt-BR" sz="2800" dirty="0"/>
              <a:t/>
            </a:r>
            <a:br>
              <a:rPr lang="pt-BR" sz="2800" dirty="0"/>
            </a:br>
            <a:endParaRPr lang="lt-LT" sz="2800" dirty="0"/>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2732880467"/>
              </p:ext>
            </p:extLst>
          </p:nvPr>
        </p:nvGraphicFramePr>
        <p:xfrm>
          <a:off x="340659" y="770319"/>
          <a:ext cx="11528611" cy="5045012"/>
        </p:xfrm>
        <a:graphic>
          <a:graphicData uri="http://schemas.openxmlformats.org/drawingml/2006/table">
            <a:tbl>
              <a:tblPr firstRow="1" firstCol="1" bandRow="1">
                <a:tableStyleId>{5C22544A-7EE6-4342-B048-85BDC9FD1C3A}</a:tableStyleId>
              </a:tblPr>
              <a:tblGrid>
                <a:gridCol w="4559592">
                  <a:extLst>
                    <a:ext uri="{9D8B030D-6E8A-4147-A177-3AD203B41FA5}">
                      <a16:colId xmlns="" xmlns:a16="http://schemas.microsoft.com/office/drawing/2014/main" val="20000"/>
                    </a:ext>
                  </a:extLst>
                </a:gridCol>
                <a:gridCol w="6969019">
                  <a:extLst>
                    <a:ext uri="{9D8B030D-6E8A-4147-A177-3AD203B41FA5}">
                      <a16:colId xmlns="" xmlns:a16="http://schemas.microsoft.com/office/drawing/2014/main" val="20002"/>
                    </a:ext>
                  </a:extLst>
                </a:gridCol>
              </a:tblGrid>
              <a:tr h="173730">
                <a:tc>
                  <a:txBody>
                    <a:bodyPr/>
                    <a:lstStyle/>
                    <a:p>
                      <a:pPr marL="457200" algn="ctr">
                        <a:lnSpc>
                          <a:spcPct val="107000"/>
                        </a:lnSpc>
                        <a:spcAft>
                          <a:spcPts val="0"/>
                        </a:spcAft>
                      </a:pPr>
                      <a:r>
                        <a:rPr lang="lt-LT" sz="1100" dirty="0">
                          <a:solidFill>
                            <a:schemeClr val="tx1"/>
                          </a:solidFill>
                          <a:effectLst/>
                          <a:latin typeface="Times New Roman" pitchFamily="18" charset="0"/>
                          <a:cs typeface="Times New Roman" pitchFamily="18" charset="0"/>
                        </a:rPr>
                        <a:t>GALIMI PAVOJAI</a:t>
                      </a:r>
                      <a:endParaRPr lang="lt-LT" sz="1100" dirty="0">
                        <a:solidFill>
                          <a:schemeClr val="tx1"/>
                        </a:solidFill>
                        <a:effectLst/>
                        <a:latin typeface="Times New Roman" pitchFamily="18" charset="0"/>
                        <a:ea typeface="Calibri" panose="020F0502020204030204" pitchFamily="34" charset="0"/>
                        <a:cs typeface="Times New Roman" pitchFamily="18" charset="0"/>
                      </a:endParaRPr>
                    </a:p>
                  </a:txBody>
                  <a:tcPr marL="29235" marR="29235" marT="0" marB="0" anchor="ctr">
                    <a:solidFill>
                      <a:schemeClr val="accent1">
                        <a:lumMod val="75000"/>
                        <a:lumOff val="25000"/>
                      </a:schemeClr>
                    </a:solidFill>
                  </a:tcPr>
                </a:tc>
                <a:tc>
                  <a:txBody>
                    <a:bodyPr/>
                    <a:lstStyle/>
                    <a:p>
                      <a:pPr marL="457200" algn="ctr">
                        <a:lnSpc>
                          <a:spcPct val="107000"/>
                        </a:lnSpc>
                        <a:spcAft>
                          <a:spcPts val="0"/>
                        </a:spcAft>
                      </a:pPr>
                      <a:r>
                        <a:rPr lang="lt-LT" sz="1100" dirty="0">
                          <a:solidFill>
                            <a:schemeClr val="tx1"/>
                          </a:solidFill>
                          <a:effectLst/>
                          <a:latin typeface="Times New Roman" pitchFamily="18" charset="0"/>
                          <a:cs typeface="Times New Roman" pitchFamily="18" charset="0"/>
                        </a:rPr>
                        <a:t>PAVOJŲ VALDYMO PRIEMONĖS</a:t>
                      </a:r>
                      <a:endParaRPr lang="lt-LT" sz="1100" dirty="0">
                        <a:solidFill>
                          <a:schemeClr val="tx1"/>
                        </a:solidFill>
                        <a:effectLst/>
                        <a:latin typeface="Times New Roman" pitchFamily="18" charset="0"/>
                        <a:ea typeface="Calibri" panose="020F0502020204030204" pitchFamily="34" charset="0"/>
                        <a:cs typeface="Times New Roman" pitchFamily="18" charset="0"/>
                      </a:endParaRPr>
                    </a:p>
                  </a:txBody>
                  <a:tcPr marL="29235" marR="29235" marT="0" marB="0" anchor="ctr">
                    <a:solidFill>
                      <a:schemeClr val="accent1">
                        <a:lumMod val="75000"/>
                        <a:lumOff val="25000"/>
                      </a:schemeClr>
                    </a:solidFill>
                  </a:tcPr>
                </a:tc>
                <a:extLst>
                  <a:ext uri="{0D108BD9-81ED-4DB2-BD59-A6C34878D82A}">
                    <a16:rowId xmlns="" xmlns:a16="http://schemas.microsoft.com/office/drawing/2014/main" val="10000"/>
                  </a:ext>
                </a:extLst>
              </a:tr>
              <a:tr h="1223461">
                <a:tc>
                  <a:txBody>
                    <a:bodyPr/>
                    <a:lstStyle/>
                    <a:p>
                      <a:pPr marL="0" indent="0" algn="just">
                        <a:lnSpc>
                          <a:spcPct val="107000"/>
                        </a:lnSpc>
                        <a:spcAft>
                          <a:spcPts val="0"/>
                        </a:spcAft>
                      </a:pPr>
                      <a:r>
                        <a:rPr lang="lt-LT" sz="1200" b="0" dirty="0">
                          <a:solidFill>
                            <a:schemeClr val="tx1"/>
                          </a:solidFill>
                          <a:effectLst/>
                          <a:latin typeface="Times New Roman" pitchFamily="18" charset="0"/>
                          <a:ea typeface="Calibri"/>
                          <a:cs typeface="Times New Roman" pitchFamily="18" charset="0"/>
                        </a:rPr>
                        <a:t>Apyvartinių lėšų trūkumas dėl vartotojų įsiskolinimo už suteiktas paslaugas.</a:t>
                      </a:r>
                      <a:endParaRPr lang="en-GB"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tx2">
                        <a:lumMod val="20000"/>
                        <a:lumOff val="80000"/>
                      </a:schemeClr>
                    </a:solidFill>
                  </a:tcPr>
                </a:tc>
                <a:tc>
                  <a:txBody>
                    <a:bodyPr/>
                    <a:lstStyle/>
                    <a:p>
                      <a:pPr marL="180975" marR="0" lvl="0" indent="0" algn="just" defTabSz="457200" rtl="0" eaLnBrk="1" fontAlgn="auto" latinLnBrk="0" hangingPunct="1">
                        <a:lnSpc>
                          <a:spcPct val="107000"/>
                        </a:lnSpc>
                        <a:spcBef>
                          <a:spcPts val="0"/>
                        </a:spcBef>
                        <a:spcAft>
                          <a:spcPts val="0"/>
                        </a:spcAft>
                        <a:buClrTx/>
                        <a:buSzTx/>
                        <a:buFont typeface="Symbol"/>
                        <a:buNone/>
                        <a:tabLst/>
                        <a:defRPr/>
                      </a:pPr>
                      <a:r>
                        <a:rPr lang="lt-LT" sz="1200" dirty="0">
                          <a:solidFill>
                            <a:schemeClr val="tx1"/>
                          </a:solidFill>
                          <a:effectLst/>
                          <a:latin typeface="Times New Roman" pitchFamily="18" charset="0"/>
                          <a:ea typeface="Calibri"/>
                          <a:cs typeface="Times New Roman" pitchFamily="18" charset="0"/>
                        </a:rPr>
                        <a:t>Bendrovėje sukurta efektyvi skolų valdymo sistema (skolų valdymą reglamentuojantys dokumentai, kuriuose paskirti už skolų valdymą atsakingi darbuotojai, nustatyti atsakingų darbuotojų veiksmai esant vartotojų įsiskolinimui, skolų inventorizacija bei prevencija). </a:t>
                      </a:r>
                    </a:p>
                    <a:p>
                      <a:pPr marL="180975" marR="0" lvl="0" indent="0" algn="just" defTabSz="457200" rtl="0" eaLnBrk="1" fontAlgn="auto" latinLnBrk="0" hangingPunct="1">
                        <a:lnSpc>
                          <a:spcPct val="107000"/>
                        </a:lnSpc>
                        <a:spcBef>
                          <a:spcPts val="0"/>
                        </a:spcBef>
                        <a:spcAft>
                          <a:spcPts val="0"/>
                        </a:spcAft>
                        <a:buClrTx/>
                        <a:buSzTx/>
                        <a:buFont typeface="Symbol"/>
                        <a:buNone/>
                        <a:tabLst/>
                        <a:defRPr/>
                      </a:pPr>
                      <a:endParaRPr lang="lt-LT" sz="500" dirty="0">
                        <a:solidFill>
                          <a:schemeClr val="tx1"/>
                        </a:solidFill>
                        <a:effectLst/>
                        <a:latin typeface="Times New Roman" pitchFamily="18" charset="0"/>
                        <a:ea typeface="Calibri"/>
                        <a:cs typeface="Times New Roman" pitchFamily="18" charset="0"/>
                      </a:endParaRPr>
                    </a:p>
                    <a:p>
                      <a:pPr marL="180975" marR="0" lvl="0" indent="0" algn="just" defTabSz="457200" rtl="0" eaLnBrk="1" fontAlgn="auto" latinLnBrk="0" hangingPunct="1">
                        <a:lnSpc>
                          <a:spcPct val="107000"/>
                        </a:lnSpc>
                        <a:spcBef>
                          <a:spcPts val="0"/>
                        </a:spcBef>
                        <a:spcAft>
                          <a:spcPts val="0"/>
                        </a:spcAft>
                        <a:buClrTx/>
                        <a:buSzTx/>
                        <a:buFont typeface="Symbol"/>
                        <a:buNone/>
                        <a:tabLst/>
                        <a:defRPr/>
                      </a:pPr>
                      <a:r>
                        <a:rPr lang="lt-LT" sz="1200" dirty="0">
                          <a:solidFill>
                            <a:schemeClr val="tx1"/>
                          </a:solidFill>
                          <a:effectLst/>
                          <a:latin typeface="Times New Roman" pitchFamily="18" charset="0"/>
                          <a:cs typeface="Times New Roman" pitchFamily="18" charset="0"/>
                        </a:rPr>
                        <a:t>Šalto ir karšto vandens daugiabučių namų tinkluose apskaitos optimizavimas įrengiant apskaitos prietaisų sistemas su nuotoliniu duomenų nuskaitymu vartotojų butuose.</a:t>
                      </a:r>
                    </a:p>
                    <a:p>
                      <a:pPr marL="180975" marR="0" lvl="0" indent="0" algn="just" defTabSz="457200" rtl="0" eaLnBrk="1" fontAlgn="auto" latinLnBrk="0" hangingPunct="1">
                        <a:lnSpc>
                          <a:spcPct val="107000"/>
                        </a:lnSpc>
                        <a:spcBef>
                          <a:spcPts val="0"/>
                        </a:spcBef>
                        <a:spcAft>
                          <a:spcPts val="0"/>
                        </a:spcAft>
                        <a:buClrTx/>
                        <a:buSzTx/>
                        <a:buFont typeface="Symbol"/>
                        <a:buNone/>
                        <a:tabLst/>
                        <a:defRPr/>
                      </a:pPr>
                      <a:endParaRPr lang="lt-LT" sz="1200" dirty="0">
                        <a:solidFill>
                          <a:schemeClr val="tx1"/>
                        </a:solidFill>
                        <a:effectLst/>
                        <a:latin typeface="Times New Roman" pitchFamily="18" charset="0"/>
                        <a:ea typeface="Calibri"/>
                        <a:cs typeface="Times New Roman" pitchFamily="18" charset="0"/>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1"/>
                  </a:ext>
                </a:extLst>
              </a:tr>
              <a:tr h="2504001">
                <a:tc>
                  <a:txBody>
                    <a:bodyPr/>
                    <a:lstStyle/>
                    <a:p>
                      <a:pPr marL="0" indent="7938" algn="just">
                        <a:lnSpc>
                          <a:spcPct val="107000"/>
                        </a:lnSpc>
                        <a:spcAft>
                          <a:spcPts val="0"/>
                        </a:spcAft>
                      </a:pPr>
                      <a:r>
                        <a:rPr lang="lt-LT" sz="1200" b="0" dirty="0">
                          <a:solidFill>
                            <a:schemeClr val="tx1"/>
                          </a:solidFill>
                          <a:effectLst/>
                          <a:latin typeface="Times New Roman" pitchFamily="18" charset="0"/>
                          <a:ea typeface="Calibri"/>
                          <a:cs typeface="Times New Roman" pitchFamily="18" charset="0"/>
                        </a:rPr>
                        <a:t>Kvalifikuotų darbuotojų trūkumas.</a:t>
                      </a:r>
                      <a:endParaRPr lang="en-GB"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10000"/>
                        <a:lumOff val="90000"/>
                      </a:schemeClr>
                    </a:solidFill>
                  </a:tcPr>
                </a:tc>
                <a:tc>
                  <a:txBody>
                    <a:bodyPr/>
                    <a:lstStyle/>
                    <a:p>
                      <a:pPr marL="180975" lvl="0" indent="0" algn="just">
                        <a:lnSpc>
                          <a:spcPct val="107000"/>
                        </a:lnSpc>
                        <a:spcBef>
                          <a:spcPts val="0"/>
                        </a:spcBef>
                        <a:spcAft>
                          <a:spcPts val="600"/>
                        </a:spcAft>
                        <a:buFont typeface="Symbol" panose="05050102010706020507" pitchFamily="18" charset="2"/>
                        <a:buNone/>
                      </a:pPr>
                      <a:r>
                        <a:rPr kumimoji="0" lang="lt-LT"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Siekiant sumažinant pavojų (Bendrovės silpnybę) dėl kvalifikuotų darbuotojų pasitraukimo iš darbo (išėjimo iš darbo sulaukus senatvės pensijos ar kitų priežasčių), </a:t>
                      </a:r>
                      <a:r>
                        <a:rPr lang="lt-LT" sz="1200" dirty="0">
                          <a:solidFill>
                            <a:schemeClr val="tx1"/>
                          </a:solidFill>
                          <a:effectLst/>
                          <a:latin typeface="Times New Roman" pitchFamily="18" charset="0"/>
                          <a:cs typeface="Times New Roman" pitchFamily="18" charset="0"/>
                        </a:rPr>
                        <a:t>Bendrovė sudaro galimybes esamam personalui tobulinti savo kvalifikaciją, mokytis, taip užtikrinant profesinį tobulėjimą, karjeros kilimą Bendrovėje. Šiems tikslams įgyvendinti Bendrovė naudoja ir ateityje ketina pasinaudoti įvairiomis paramos priemonėmis, tokiomis kaip Socialinės apsaugos ir darbo ministerijos užimtumo rėmimas per įdarbinimą subsidijuojant, suteikiant galimybę darbuotojams prisitaikyti prie nuolat kintančių darbo rinkos reikalavimų. Bendrovė bendradarbiauja su švietimo įstaigomis, ruošiančiomis Bendrovei reikalingus specialistus, pristato Bendrovę švietimo įstaigos karjeros renginiuose.</a:t>
                      </a:r>
                    </a:p>
                    <a:p>
                      <a:pPr marL="180975" marR="0" lvl="0" indent="0" algn="just" defTabSz="457200" rtl="0" eaLnBrk="1" fontAlgn="auto" latinLnBrk="0" hangingPunct="1">
                        <a:lnSpc>
                          <a:spcPct val="107000"/>
                        </a:lnSpc>
                        <a:spcBef>
                          <a:spcPts val="0"/>
                        </a:spcBef>
                        <a:spcAft>
                          <a:spcPts val="600"/>
                        </a:spcAft>
                        <a:buClrTx/>
                        <a:buSzTx/>
                        <a:buFont typeface="Symbol" panose="05050102010706020507" pitchFamily="18" charset="2"/>
                        <a:buNone/>
                        <a:tabLst/>
                        <a:defRPr/>
                      </a:pPr>
                      <a:r>
                        <a:rPr kumimoji="0" lang="lt-LT"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Sėkmingam Bendrovės veiklos tikslų įgyvendinimui, </a:t>
                      </a:r>
                      <a:r>
                        <a:rPr lang="lt-LT" sz="1200" dirty="0">
                          <a:solidFill>
                            <a:schemeClr val="tx1"/>
                          </a:solidFill>
                          <a:effectLst/>
                          <a:latin typeface="Times New Roman" pitchFamily="18" charset="0"/>
                          <a:cs typeface="Times New Roman" pitchFamily="18" charset="0"/>
                        </a:rPr>
                        <a:t>Bendrovė stengiasi  pritraukti jaunus ir kvalifikuotus specialistus, vykdydama numatytas organizavimo ir valdymo funkcijas: 1) personalo pritraukimo planavimą ir atranką; 2) personalo mokymą ir kvalifikacijos tobulinimą; 3) personalo karjeros planavimą ir organizavimą; 4) personalo motyvacijos didinimą; 5)  personalo socialinę saugą ir sveikatos priežiūrą.</a:t>
                      </a:r>
                    </a:p>
                    <a:p>
                      <a:pPr marL="180975" marR="0" lvl="0" indent="0" algn="just" defTabSz="457200" rtl="0" eaLnBrk="1" fontAlgn="auto" latinLnBrk="0" hangingPunct="1">
                        <a:lnSpc>
                          <a:spcPct val="107000"/>
                        </a:lnSpc>
                        <a:spcBef>
                          <a:spcPts val="0"/>
                        </a:spcBef>
                        <a:spcAft>
                          <a:spcPts val="600"/>
                        </a:spcAft>
                        <a:buClrTx/>
                        <a:buSzTx/>
                        <a:buFont typeface="Symbol" panose="05050102010706020507" pitchFamily="18" charset="2"/>
                        <a:buNone/>
                        <a:tabLst/>
                        <a:defRPr/>
                      </a:pPr>
                      <a:endParaRPr lang="lt-LT" sz="800" dirty="0">
                        <a:solidFill>
                          <a:schemeClr val="tx1"/>
                        </a:solidFill>
                        <a:effectLst/>
                        <a:latin typeface="Times New Roman" pitchFamily="18" charset="0"/>
                        <a:cs typeface="Times New Roman" pitchFamily="18" charset="0"/>
                      </a:endParaRPr>
                    </a:p>
                  </a:txBody>
                  <a:tcPr marL="29235" marR="29235" marT="0" marB="0">
                    <a:solidFill>
                      <a:schemeClr val="accent1">
                        <a:lumMod val="10000"/>
                        <a:lumOff val="90000"/>
                      </a:schemeClr>
                    </a:solidFill>
                  </a:tcPr>
                </a:tc>
                <a:extLst>
                  <a:ext uri="{0D108BD9-81ED-4DB2-BD59-A6C34878D82A}">
                    <a16:rowId xmlns="" xmlns:a16="http://schemas.microsoft.com/office/drawing/2014/main" val="10002"/>
                  </a:ext>
                </a:extLst>
              </a:tr>
              <a:tr h="956843">
                <a:tc>
                  <a:txBody>
                    <a:bodyPr/>
                    <a:lstStyle/>
                    <a:p>
                      <a:pPr marL="0" indent="0" algn="just">
                        <a:lnSpc>
                          <a:spcPct val="107000"/>
                        </a:lnSpc>
                        <a:spcAft>
                          <a:spcPts val="0"/>
                        </a:spcAft>
                      </a:pPr>
                      <a:r>
                        <a:rPr lang="lt-LT" sz="1200" b="0" dirty="0">
                          <a:solidFill>
                            <a:schemeClr val="tx1"/>
                          </a:solidFill>
                          <a:effectLst/>
                          <a:latin typeface="Times New Roman" pitchFamily="18" charset="0"/>
                          <a:cs typeface="Times New Roman" pitchFamily="18" charset="0"/>
                        </a:rPr>
                        <a:t>Kibernetinio saugumo pavojus. Valdomos informacijos ir (ar) duomenų praradimas, neteisėtas pakeitimas ar atskleidimas, sugadinimas ar duomenų srauto nutraukimas gali sukelti veiklos sutrikimų, padaryti žalos kitiems fiziniams ir juridiniams asmenims.</a:t>
                      </a:r>
                    </a:p>
                    <a:p>
                      <a:pPr marL="0" indent="0" algn="just">
                        <a:lnSpc>
                          <a:spcPct val="107000"/>
                        </a:lnSpc>
                        <a:spcAft>
                          <a:spcPts val="0"/>
                        </a:spcAft>
                      </a:pPr>
                      <a:endParaRPr lang="en-GB"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tx2">
                        <a:lumMod val="20000"/>
                        <a:lumOff val="80000"/>
                      </a:schemeClr>
                    </a:solidFill>
                  </a:tcPr>
                </a:tc>
                <a:tc>
                  <a:txBody>
                    <a:bodyPr/>
                    <a:lstStyle/>
                    <a:p>
                      <a:pPr marL="180975" lvl="0" indent="0" algn="just">
                        <a:lnSpc>
                          <a:spcPct val="107000"/>
                        </a:lnSpc>
                        <a:spcAft>
                          <a:spcPts val="0"/>
                        </a:spcAft>
                        <a:buFont typeface="Symbol" panose="05050102010706020507" pitchFamily="18" charset="2"/>
                        <a:buNone/>
                      </a:pPr>
                      <a:r>
                        <a:rPr lang="lt-LT" sz="1200" dirty="0">
                          <a:solidFill>
                            <a:schemeClr val="tx1"/>
                          </a:solidFill>
                          <a:effectLst/>
                          <a:latin typeface="Times New Roman" pitchFamily="18" charset="0"/>
                          <a:cs typeface="Times New Roman" pitchFamily="18" charset="0"/>
                        </a:rPr>
                        <a:t>Siekiant išvengti kibernetinių incidentų, reguliariai vertinamos Bendrovės informacinių sistemų, jų fizinės apsaugos, saugumo valdymo sistemų grėsmės, nuolat atnaujinamos esamos saugumo priemonės, sistemos ir (ar) įrankiai, bei diegiami nauji sprendimai, kurie atitinka griežtus ES ir Lietuvos teisės aktų reikalavimus. </a:t>
                      </a:r>
                    </a:p>
                  </a:txBody>
                  <a:tcPr marL="29235" marR="29235" marT="0" marB="0">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p:sp>
        <p:nvSpPr>
          <p:cNvPr id="4" name="Poraštės vietos rezervavimo ženklas 3"/>
          <p:cNvSpPr>
            <a:spLocks noGrp="1"/>
          </p:cNvSpPr>
          <p:nvPr>
            <p:ph type="ftr" sz="quarter" idx="11"/>
          </p:nvPr>
        </p:nvSpPr>
        <p:spPr>
          <a:xfrm>
            <a:off x="17929" y="6589010"/>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a:p>
            <a:endParaRPr lang="lt-LT" i="1" dirty="0"/>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20</a:t>
            </a:fld>
            <a:endParaRPr lang="lt-LT" dirty="0"/>
          </a:p>
        </p:txBody>
      </p:sp>
    </p:spTree>
    <p:extLst>
      <p:ext uri="{BB962C8B-B14F-4D97-AF65-F5344CB8AC3E}">
        <p14:creationId xmlns:p14="http://schemas.microsoft.com/office/powerpoint/2010/main" val="88966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529012" y="201660"/>
            <a:ext cx="8534400" cy="1000608"/>
          </a:xfrm>
        </p:spPr>
        <p:txBody>
          <a:bodyPr>
            <a:normAutofit/>
          </a:bodyPr>
          <a:lstStyle/>
          <a:p>
            <a:pPr algn="r"/>
            <a:r>
              <a:rPr lang="lt-LT" sz="2800" dirty="0">
                <a:solidFill>
                  <a:schemeClr val="tx2">
                    <a:lumMod val="50000"/>
                  </a:schemeClr>
                </a:solidFill>
              </a:rPr>
              <a:t>FINANSINĖS PROGNOZĖS </a:t>
            </a:r>
            <a:r>
              <a:rPr lang="lt-LT" sz="2800" dirty="0"/>
              <a:t/>
            </a:r>
            <a:br>
              <a:rPr lang="lt-LT" sz="2800" dirty="0"/>
            </a:br>
            <a:endParaRPr lang="lt-LT" sz="2800" dirty="0"/>
          </a:p>
        </p:txBody>
      </p:sp>
      <p:sp>
        <p:nvSpPr>
          <p:cNvPr id="4" name="Poraštės vietos rezervavimo ženklas 3"/>
          <p:cNvSpPr>
            <a:spLocks noGrp="1"/>
          </p:cNvSpPr>
          <p:nvPr>
            <p:ph type="ftr" sz="quarter" idx="11"/>
          </p:nvPr>
        </p:nvSpPr>
        <p:spPr>
          <a:xfrm>
            <a:off x="67733" y="6475696"/>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5" name="Skaidrės numerio vietos rezervavimo ženklas 4"/>
          <p:cNvSpPr>
            <a:spLocks noGrp="1"/>
          </p:cNvSpPr>
          <p:nvPr>
            <p:ph type="sldNum" sz="quarter" idx="12"/>
          </p:nvPr>
        </p:nvSpPr>
        <p:spPr>
          <a:xfrm>
            <a:off x="11049755" y="6188075"/>
            <a:ext cx="1142245" cy="669925"/>
          </a:xfrm>
        </p:spPr>
        <p:txBody>
          <a:bodyPr/>
          <a:lstStyle/>
          <a:p>
            <a:fld id="{B06C545B-AED2-4077-87A2-994B04AC4774}" type="slidenum">
              <a:rPr lang="lt-LT" smtClean="0"/>
              <a:t>21</a:t>
            </a:fld>
            <a:endParaRPr lang="lt-LT"/>
          </a:p>
        </p:txBody>
      </p:sp>
      <p:sp>
        <p:nvSpPr>
          <p:cNvPr id="3" name="Turinio vietos rezervavimo ženklas 2"/>
          <p:cNvSpPr>
            <a:spLocks noGrp="1"/>
          </p:cNvSpPr>
          <p:nvPr>
            <p:ph idx="1"/>
          </p:nvPr>
        </p:nvSpPr>
        <p:spPr>
          <a:xfrm>
            <a:off x="677332" y="829734"/>
            <a:ext cx="11116733" cy="5358342"/>
          </a:xfrm>
          <a:solidFill>
            <a:schemeClr val="accent1">
              <a:lumMod val="10000"/>
              <a:lumOff val="90000"/>
            </a:schemeClr>
          </a:solidFill>
        </p:spPr>
        <p:txBody>
          <a:bodyPr>
            <a:normAutofit lnSpcReduction="10000"/>
          </a:bodyPr>
          <a:lstStyle/>
          <a:p>
            <a:pPr algn="just">
              <a:spcBef>
                <a:spcPts val="600"/>
              </a:spcBef>
            </a:pPr>
            <a:r>
              <a:rPr lang="lt-LT" sz="1100" dirty="0">
                <a:solidFill>
                  <a:schemeClr val="tx1"/>
                </a:solidFill>
                <a:latin typeface="Times New Roman" panose="02020603050405020304" pitchFamily="18" charset="0"/>
                <a:ea typeface="Calibri" panose="020F0502020204030204" pitchFamily="34" charset="0"/>
              </a:rPr>
              <a:t>Prognozuojami 2023 - 2025 m. finansiniai duomenys parengti vadovaujantis Bendrovės 2020-2022 m. faktiniais ūkinės veiklos rodikliais, investiciniais planais, banko paskolų grąžinimo grafikais, ilgalaikiais įsipareigojimais, galiojančia šilumos bazine kaina  (kainos dedamosiomis) bei geriamojo vandens gavybos, tiekimo ir nuotekų tvarkymo kainomis. Planuojant taip pat atsižvelgta į šias prielaidas: rinkoje prognozuojamas kuro (biokuro, dujų) kainas, elektros energijos kainas, šilumos supirkimo kiekius iš NŠG, infliaciją, Bendrovės mokamų mokesčių dydį.</a:t>
            </a:r>
          </a:p>
          <a:p>
            <a:pPr algn="just"/>
            <a:endParaRPr lang="lt-LT" sz="1100" dirty="0">
              <a:solidFill>
                <a:schemeClr val="tx1"/>
              </a:solidFill>
              <a:latin typeface="Times New Roman" panose="02020603050405020304" pitchFamily="18" charset="0"/>
              <a:ea typeface="Calibri" panose="020F0502020204030204" pitchFamily="34" charset="0"/>
            </a:endParaRPr>
          </a:p>
          <a:p>
            <a:pPr algn="just"/>
            <a:endParaRPr lang="lt-LT" sz="1100" dirty="0">
              <a:solidFill>
                <a:schemeClr val="tx1"/>
              </a:solidFill>
              <a:latin typeface="Times New Roman" panose="02020603050405020304" pitchFamily="18" charset="0"/>
              <a:ea typeface="Calibri" panose="020F0502020204030204" pitchFamily="34" charset="0"/>
            </a:endParaRPr>
          </a:p>
          <a:p>
            <a:pPr algn="just"/>
            <a:endParaRPr lang="lt-LT" sz="1100" dirty="0">
              <a:solidFill>
                <a:schemeClr val="tx1"/>
              </a:solidFill>
              <a:latin typeface="Times New Roman" panose="02020603050405020304" pitchFamily="18" charset="0"/>
              <a:ea typeface="Calibri" panose="020F0502020204030204" pitchFamily="34" charset="0"/>
            </a:endParaRPr>
          </a:p>
          <a:p>
            <a:pPr algn="just"/>
            <a:endParaRPr lang="lt-LT" sz="1100" dirty="0">
              <a:solidFill>
                <a:schemeClr val="tx1"/>
              </a:solidFill>
              <a:latin typeface="Times New Roman" panose="02020603050405020304" pitchFamily="18" charset="0"/>
              <a:ea typeface="Calibri" panose="020F0502020204030204" pitchFamily="34" charset="0"/>
            </a:endParaRPr>
          </a:p>
          <a:p>
            <a:pPr algn="just">
              <a:lnSpc>
                <a:spcPct val="150000"/>
              </a:lnSpc>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tabLst>
                <a:tab pos="630555" algn="l"/>
              </a:tabLst>
            </a:pPr>
            <a:endParaRPr lang="lt-LT"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tabLst>
                <a:tab pos="630555" algn="l"/>
              </a:tabLst>
            </a:pPr>
            <a:r>
              <a:rPr lang="lt-LT"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Pagrindinis </a:t>
            </a:r>
            <a:r>
              <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Bendrovės pajamų šaltinis – šilumos energijos gamyba ir tiekimas, geriamojo vandens tiekimas ir nuotekų tvarkymas. </a:t>
            </a:r>
            <a:r>
              <a:rPr lang="lt-LT"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Bendrovė 2023 m. planuoja nuostolingą, o nuo 2024 m. pelningą veiklą. </a:t>
            </a: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hangingPunct="0">
              <a:spcBef>
                <a:spcPts val="600"/>
              </a:spcBef>
              <a:tabLst>
                <a:tab pos="630555" algn="l"/>
              </a:tabLst>
            </a:pPr>
            <a:r>
              <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Bendrovė strategijos įgyvendinimo laikotarpiu planuoja įgyvendinti investicinius projektus, finansuojamus Europos Sąjungos struktūrinių fondų, Bendrovės lėšomis ir lėšomis, gautomis už ATL pardavimą. Bendrovė modernizuos šilumos ir </a:t>
            </a:r>
            <a:r>
              <a:rPr lang="lt-LT" sz="1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vandentvarkos</a:t>
            </a:r>
            <a:r>
              <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ūkį, investuos lėšas į naujas technologijas, kurios ateityje suteiks galimybes mažinti sąnaudas ir atitinkamas teikiamų paslaugų kainas. </a:t>
            </a:r>
          </a:p>
          <a:p>
            <a:pPr algn="just" fontAlgn="base" hangingPunct="0">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hangingPunct="0">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hangingPunct="0">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hangingPunct="0">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hangingPunct="0">
              <a:spcBef>
                <a:spcPts val="600"/>
              </a:spcBef>
              <a:tabLst>
                <a:tab pos="630555" algn="l"/>
              </a:tabLst>
            </a:pPr>
            <a:r>
              <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Bendra planuojamų investicijų suma 26 768,5 tūkst. Eur (iš jų ES fondo lėšos – 3 785,8 tūkst. </a:t>
            </a:r>
            <a:r>
              <a:rPr lang="lt-LT" sz="1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a:t>
            </a:r>
            <a:r>
              <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fontAlgn="base" hangingPunct="0">
              <a:spcBef>
                <a:spcPts val="600"/>
              </a:spcBef>
              <a:tabLst>
                <a:tab pos="630555" algn="l"/>
              </a:tabLst>
            </a:pPr>
            <a:endParaRPr lang="lt-LT"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Lentelė 7"/>
          <p:cNvGraphicFramePr>
            <a:graphicFrameLocks noGrp="1"/>
          </p:cNvGraphicFramePr>
          <p:nvPr>
            <p:extLst>
              <p:ext uri="{D42A27DB-BD31-4B8C-83A1-F6EECF244321}">
                <p14:modId xmlns:p14="http://schemas.microsoft.com/office/powerpoint/2010/main" val="1784472725"/>
              </p:ext>
            </p:extLst>
          </p:nvPr>
        </p:nvGraphicFramePr>
        <p:xfrm>
          <a:off x="1054478" y="1647168"/>
          <a:ext cx="10625667" cy="1656207"/>
        </p:xfrm>
        <a:graphic>
          <a:graphicData uri="http://schemas.openxmlformats.org/drawingml/2006/table">
            <a:tbl>
              <a:tblPr firstRow="1" firstCol="1" bandRow="1">
                <a:tableStyleId>{5940675A-B579-460E-94D1-54222C63F5DA}</a:tableStyleId>
              </a:tblPr>
              <a:tblGrid>
                <a:gridCol w="2734734">
                  <a:extLst>
                    <a:ext uri="{9D8B030D-6E8A-4147-A177-3AD203B41FA5}">
                      <a16:colId xmlns="" xmlns:a16="http://schemas.microsoft.com/office/drawing/2014/main" val="20000"/>
                    </a:ext>
                  </a:extLst>
                </a:gridCol>
                <a:gridCol w="2794000">
                  <a:extLst>
                    <a:ext uri="{9D8B030D-6E8A-4147-A177-3AD203B41FA5}">
                      <a16:colId xmlns="" xmlns:a16="http://schemas.microsoft.com/office/drawing/2014/main" val="20001"/>
                    </a:ext>
                  </a:extLst>
                </a:gridCol>
                <a:gridCol w="2582333">
                  <a:extLst>
                    <a:ext uri="{9D8B030D-6E8A-4147-A177-3AD203B41FA5}">
                      <a16:colId xmlns="" xmlns:a16="http://schemas.microsoft.com/office/drawing/2014/main" val="20002"/>
                    </a:ext>
                  </a:extLst>
                </a:gridCol>
                <a:gridCol w="2514600">
                  <a:extLst>
                    <a:ext uri="{9D8B030D-6E8A-4147-A177-3AD203B41FA5}">
                      <a16:colId xmlns="" xmlns:a16="http://schemas.microsoft.com/office/drawing/2014/main" val="20003"/>
                    </a:ext>
                  </a:extLst>
                </a:gridCol>
              </a:tblGrid>
              <a:tr h="69858">
                <a:tc>
                  <a:txBody>
                    <a:bodyPr/>
                    <a:lstStyle/>
                    <a:p>
                      <a:pPr algn="ctr" fontAlgn="base" hangingPunct="0">
                        <a:lnSpc>
                          <a:spcPct val="115000"/>
                        </a:lnSpc>
                        <a:spcAft>
                          <a:spcPts val="0"/>
                        </a:spcAft>
                      </a:pPr>
                      <a:r>
                        <a:rPr lang="lt-LT" sz="1050" b="1" dirty="0">
                          <a:effectLst/>
                          <a:latin typeface="Times New Roman" panose="02020603050405020304" pitchFamily="18" charset="0"/>
                          <a:cs typeface="Times New Roman" panose="02020603050405020304" pitchFamily="18" charset="0"/>
                        </a:rPr>
                        <a:t> Pelno (nuostolių) prognozė</a:t>
                      </a:r>
                      <a:endParaRPr lang="lt-LT"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lumOff val="25000"/>
                      </a:schemeClr>
                    </a:solidFill>
                  </a:tcPr>
                </a:tc>
                <a:tc>
                  <a:txBody>
                    <a:bodyPr/>
                    <a:lstStyle/>
                    <a:p>
                      <a:pPr algn="ctr" fontAlgn="base" hangingPunct="0">
                        <a:lnSpc>
                          <a:spcPct val="115000"/>
                        </a:lnSpc>
                        <a:spcAft>
                          <a:spcPts val="0"/>
                        </a:spcAft>
                      </a:pPr>
                      <a:r>
                        <a:rPr lang="lt-LT" sz="1050" b="1" dirty="0">
                          <a:effectLst/>
                          <a:latin typeface="Times New Roman" panose="02020603050405020304" pitchFamily="18" charset="0"/>
                          <a:cs typeface="Times New Roman" panose="02020603050405020304" pitchFamily="18" charset="0"/>
                        </a:rPr>
                        <a:t>2023 metai,</a:t>
                      </a:r>
                    </a:p>
                    <a:p>
                      <a:pPr algn="ctr" fontAlgn="base" hangingPunct="0">
                        <a:lnSpc>
                          <a:spcPct val="115000"/>
                        </a:lnSpc>
                        <a:spcAft>
                          <a:spcPts val="0"/>
                        </a:spcAft>
                      </a:pPr>
                      <a:r>
                        <a:rPr lang="lt-LT" sz="1050" b="1" dirty="0" err="1">
                          <a:effectLst/>
                          <a:latin typeface="Times New Roman" panose="02020603050405020304" pitchFamily="18" charset="0"/>
                          <a:cs typeface="Times New Roman" panose="02020603050405020304" pitchFamily="18" charset="0"/>
                        </a:rPr>
                        <a:t>Eur</a:t>
                      </a:r>
                      <a:endParaRPr lang="lt-LT"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ctr" fontAlgn="base" hangingPunct="0">
                        <a:lnSpc>
                          <a:spcPct val="115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2024 metai,</a:t>
                      </a:r>
                    </a:p>
                    <a:p>
                      <a:pPr algn="ctr" fontAlgn="base" hangingPunct="0">
                        <a:lnSpc>
                          <a:spcPct val="115000"/>
                        </a:lnSpc>
                        <a:spcAft>
                          <a:spcPts val="0"/>
                        </a:spcAft>
                      </a:pPr>
                      <a:r>
                        <a:rPr lang="lt-LT" sz="1050" b="1" dirty="0" err="1">
                          <a:effectLst/>
                          <a:latin typeface="Times New Roman" panose="02020603050405020304" pitchFamily="18" charset="0"/>
                          <a:ea typeface="Calibri" panose="020F0502020204030204" pitchFamily="34" charset="0"/>
                          <a:cs typeface="Times New Roman" panose="02020603050405020304" pitchFamily="18" charset="0"/>
                        </a:rPr>
                        <a:t>Eur</a:t>
                      </a:r>
                      <a:endParaRPr lang="lt-LT"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ctr" fontAlgn="base" hangingPunct="0">
                        <a:lnSpc>
                          <a:spcPct val="115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2025 metai,</a:t>
                      </a:r>
                    </a:p>
                    <a:p>
                      <a:pPr algn="ctr" fontAlgn="base" hangingPunct="0">
                        <a:lnSpc>
                          <a:spcPct val="115000"/>
                        </a:lnSpc>
                        <a:spcAft>
                          <a:spcPts val="0"/>
                        </a:spcAft>
                      </a:pPr>
                      <a:r>
                        <a:rPr lang="lt-LT" sz="1050" b="1" dirty="0" err="1">
                          <a:effectLst/>
                          <a:latin typeface="Times New Roman" panose="02020603050405020304" pitchFamily="18" charset="0"/>
                          <a:ea typeface="Calibri" panose="020F0502020204030204" pitchFamily="34" charset="0"/>
                          <a:cs typeface="Times New Roman" panose="02020603050405020304" pitchFamily="18" charset="0"/>
                        </a:rPr>
                        <a:t>Eur</a:t>
                      </a:r>
                      <a:endParaRPr lang="lt-LT"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extLst>
                  <a:ext uri="{0D108BD9-81ED-4DB2-BD59-A6C34878D82A}">
                    <a16:rowId xmlns="" xmlns:a16="http://schemas.microsoft.com/office/drawing/2014/main" val="10000"/>
                  </a:ext>
                </a:extLst>
              </a:tr>
              <a:tr h="0">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Pardavimo pajamos</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18 154 100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19 420 610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20 778 190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1"/>
                  </a:ext>
                </a:extLst>
              </a:tr>
              <a:tr h="59079">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Pardavimo savikaina</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305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082</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17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613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140</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18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790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359</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extLst>
                  <a:ext uri="{0D108BD9-81ED-4DB2-BD59-A6C34878D82A}">
                    <a16:rowId xmlns="" xmlns:a16="http://schemas.microsoft.com/office/drawing/2014/main" val="10002"/>
                  </a:ext>
                </a:extLst>
              </a:tr>
              <a:tr h="0">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Veiklos sąnaudos</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805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997</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838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147</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961 </a:t>
                      </a:r>
                      <a:r>
                        <a:rPr lang="lt-LT" sz="1000" dirty="0" smtClean="0">
                          <a:effectLst/>
                          <a:latin typeface="Times New Roman" panose="02020603050405020304" pitchFamily="18" charset="0"/>
                          <a:ea typeface="Calibri" panose="020F0502020204030204" pitchFamily="34" charset="0"/>
                          <a:cs typeface="Times New Roman" panose="02020603050405020304" pitchFamily="18" charset="0"/>
                        </a:rPr>
                        <a:t>003</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3"/>
                  </a:ext>
                </a:extLst>
              </a:tr>
              <a:tr h="65554">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Tipinės veiklos </a:t>
                      </a:r>
                      <a:r>
                        <a:rPr lang="lt-LT" sz="1050" dirty="0" smtClean="0">
                          <a:effectLst/>
                          <a:latin typeface="Times New Roman" panose="02020603050405020304" pitchFamily="18" charset="0"/>
                          <a:cs typeface="Times New Roman" panose="02020603050405020304" pitchFamily="18" charset="0"/>
                        </a:rPr>
                        <a:t>pelnas (nuostolis)</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hangingPunct="0">
                        <a:lnSpc>
                          <a:spcPct val="107000"/>
                        </a:lnSpc>
                        <a:spcAft>
                          <a:spcPts val="0"/>
                        </a:spcAft>
                      </a:pPr>
                      <a:r>
                        <a:rPr lang="lt-LT"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(956 979)</a:t>
                      </a:r>
                      <a:endParaRPr lang="lt-LT"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hangingPunct="0">
                        <a:lnSpc>
                          <a:spcPct val="107000"/>
                        </a:lnSpc>
                        <a:spcAft>
                          <a:spcPts val="0"/>
                        </a:spcAft>
                      </a:pPr>
                      <a:r>
                        <a:rPr lang="en-US"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30 677</a:t>
                      </a:r>
                      <a:r>
                        <a:rPr lang="en-US"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hangingPunct="0">
                        <a:lnSpc>
                          <a:spcPct val="107000"/>
                        </a:lnSpc>
                        <a:spcAft>
                          <a:spcPts val="0"/>
                        </a:spcAft>
                      </a:pPr>
                      <a:r>
                        <a:rPr lang="lt-LT" sz="1000" b="0" dirty="0">
                          <a:effectLst/>
                          <a:latin typeface="Times New Roman" panose="02020603050405020304" pitchFamily="18" charset="0"/>
                          <a:ea typeface="Times New Roman" panose="02020603050405020304" pitchFamily="18" charset="0"/>
                          <a:cs typeface="Times New Roman" panose="02020603050405020304" pitchFamily="18" charset="0"/>
                        </a:rPr>
                        <a:t>26 828</a:t>
                      </a:r>
                    </a:p>
                  </a:txBody>
                  <a:tcPr marL="68580" marR="68580" marT="0" marB="0">
                    <a:solidFill>
                      <a:schemeClr val="accent1">
                        <a:lumMod val="10000"/>
                        <a:lumOff val="90000"/>
                      </a:schemeClr>
                    </a:solidFill>
                  </a:tcPr>
                </a:tc>
                <a:extLst>
                  <a:ext uri="{0D108BD9-81ED-4DB2-BD59-A6C34878D82A}">
                    <a16:rowId xmlns="" xmlns:a16="http://schemas.microsoft.com/office/drawing/2014/main" val="10004"/>
                  </a:ext>
                </a:extLst>
              </a:tr>
              <a:tr h="0">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Kita veikla</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32 470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40 370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45 730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5"/>
                  </a:ext>
                </a:extLst>
              </a:tr>
              <a:tr h="54776">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Finansinė ir investicinė veikla</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73 500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73 930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tc>
                  <a:txBody>
                    <a:bodyPr/>
                    <a:lstStyle/>
                    <a:p>
                      <a:pPr marL="137160" indent="-180340" algn="ctr" fontAlgn="base" hangingPunct="0">
                        <a:lnSpc>
                          <a:spcPct val="107000"/>
                        </a:lnSpc>
                        <a:spcAft>
                          <a:spcPts val="0"/>
                        </a:spcAf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68 860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10000"/>
                        <a:lumOff val="90000"/>
                      </a:schemeClr>
                    </a:solidFill>
                  </a:tcPr>
                </a:tc>
                <a:extLst>
                  <a:ext uri="{0D108BD9-81ED-4DB2-BD59-A6C34878D82A}">
                    <a16:rowId xmlns="" xmlns:a16="http://schemas.microsoft.com/office/drawing/2014/main" val="10006"/>
                  </a:ext>
                </a:extLst>
              </a:tr>
              <a:tr h="0">
                <a:tc>
                  <a:txBody>
                    <a:bodyPr/>
                    <a:lstStyle/>
                    <a:p>
                      <a:pPr fontAlgn="base" hangingPunct="0">
                        <a:lnSpc>
                          <a:spcPct val="115000"/>
                        </a:lnSpc>
                        <a:spcAft>
                          <a:spcPts val="0"/>
                        </a:spcAft>
                      </a:pPr>
                      <a:r>
                        <a:rPr lang="lt-LT" sz="1050" dirty="0">
                          <a:effectLst/>
                          <a:latin typeface="Times New Roman" panose="02020603050405020304" pitchFamily="18" charset="0"/>
                          <a:cs typeface="Times New Roman" panose="02020603050405020304" pitchFamily="18" charset="0"/>
                        </a:rPr>
                        <a:t>Pelnas (nuostoliai) prieš apmokestinimą</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b="0" dirty="0" smtClean="0">
                          <a:effectLst/>
                          <a:latin typeface="Times New Roman" panose="02020603050405020304" pitchFamily="18" charset="0"/>
                          <a:ea typeface="Calibri" panose="020F0502020204030204" pitchFamily="34" charset="0"/>
                          <a:cs typeface="Times New Roman" panose="02020603050405020304" pitchFamily="18" charset="0"/>
                        </a:rPr>
                        <a:t>(851 009)</a:t>
                      </a:r>
                      <a:endParaRPr lang="lt-L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b="0" dirty="0">
                          <a:effectLst/>
                          <a:latin typeface="Times New Roman" panose="02020603050405020304" pitchFamily="18" charset="0"/>
                          <a:ea typeface="Calibri" panose="020F0502020204030204" pitchFamily="34" charset="0"/>
                          <a:cs typeface="Times New Roman" panose="02020603050405020304" pitchFamily="18" charset="0"/>
                        </a:rPr>
                        <a:t>83 623</a:t>
                      </a:r>
                      <a:endParaRPr lang="lt-L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137160" indent="-180340" algn="ctr" fontAlgn="base" hangingPunct="0">
                        <a:lnSpc>
                          <a:spcPct val="107000"/>
                        </a:lnSpc>
                        <a:spcAft>
                          <a:spcPts val="0"/>
                        </a:spcAft>
                      </a:pPr>
                      <a:r>
                        <a:rPr lang="lt-LT" sz="1000" b="0" dirty="0">
                          <a:effectLst/>
                          <a:latin typeface="Times New Roman" panose="02020603050405020304" pitchFamily="18" charset="0"/>
                          <a:ea typeface="Calibri" panose="020F0502020204030204" pitchFamily="34" charset="0"/>
                          <a:cs typeface="Times New Roman" panose="02020603050405020304" pitchFamily="18" charset="0"/>
                        </a:rPr>
                        <a:t>141 418</a:t>
                      </a:r>
                      <a:endParaRPr lang="lt-L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7"/>
                  </a:ext>
                </a:extLst>
              </a:tr>
            </a:tbl>
          </a:graphicData>
        </a:graphic>
      </p:graphicFrame>
      <p:graphicFrame>
        <p:nvGraphicFramePr>
          <p:cNvPr id="6" name="Lentelė 5"/>
          <p:cNvGraphicFramePr>
            <a:graphicFrameLocks noGrp="1"/>
          </p:cNvGraphicFramePr>
          <p:nvPr>
            <p:extLst>
              <p:ext uri="{D42A27DB-BD31-4B8C-83A1-F6EECF244321}">
                <p14:modId xmlns:p14="http://schemas.microsoft.com/office/powerpoint/2010/main" val="1455248365"/>
              </p:ext>
            </p:extLst>
          </p:nvPr>
        </p:nvGraphicFramePr>
        <p:xfrm>
          <a:off x="1054479" y="4392735"/>
          <a:ext cx="10625666" cy="1101020"/>
        </p:xfrm>
        <a:graphic>
          <a:graphicData uri="http://schemas.openxmlformats.org/drawingml/2006/table">
            <a:tbl>
              <a:tblPr firstRow="1" firstCol="1" bandRow="1"/>
              <a:tblGrid>
                <a:gridCol w="2777067">
                  <a:extLst>
                    <a:ext uri="{9D8B030D-6E8A-4147-A177-3AD203B41FA5}">
                      <a16:colId xmlns="" xmlns:a16="http://schemas.microsoft.com/office/drawing/2014/main" val="20000"/>
                    </a:ext>
                  </a:extLst>
                </a:gridCol>
                <a:gridCol w="1684867">
                  <a:extLst>
                    <a:ext uri="{9D8B030D-6E8A-4147-A177-3AD203B41FA5}">
                      <a16:colId xmlns="" xmlns:a16="http://schemas.microsoft.com/office/drawing/2014/main" val="20001"/>
                    </a:ext>
                  </a:extLst>
                </a:gridCol>
                <a:gridCol w="1557866">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540934">
                  <a:extLst>
                    <a:ext uri="{9D8B030D-6E8A-4147-A177-3AD203B41FA5}">
                      <a16:colId xmlns="" xmlns:a16="http://schemas.microsoft.com/office/drawing/2014/main" val="20004"/>
                    </a:ext>
                  </a:extLst>
                </a:gridCol>
                <a:gridCol w="1464732">
                  <a:extLst>
                    <a:ext uri="{9D8B030D-6E8A-4147-A177-3AD203B41FA5}">
                      <a16:colId xmlns="" xmlns:a16="http://schemas.microsoft.com/office/drawing/2014/main" val="20005"/>
                    </a:ext>
                  </a:extLst>
                </a:gridCol>
              </a:tblGrid>
              <a:tr h="0">
                <a:tc>
                  <a:txBody>
                    <a:bodyPr/>
                    <a:lstStyle/>
                    <a:p>
                      <a:pPr algn="ctr">
                        <a:lnSpc>
                          <a:spcPct val="107000"/>
                        </a:lnSpc>
                        <a:spcAft>
                          <a:spcPts val="0"/>
                        </a:spcAft>
                      </a:pP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tc>
                  <a:txBody>
                    <a:bodyPr/>
                    <a:lstStyle/>
                    <a:p>
                      <a:pPr algn="ctr">
                        <a:lnSpc>
                          <a:spcPct val="107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2023 metai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tc>
                  <a:txBody>
                    <a:bodyPr/>
                    <a:lstStyle/>
                    <a:p>
                      <a:pPr algn="ctr">
                        <a:lnSpc>
                          <a:spcPct val="107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2024 metai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tc>
                  <a:txBody>
                    <a:bodyPr/>
                    <a:lstStyle/>
                    <a:p>
                      <a:pPr algn="ctr">
                        <a:lnSpc>
                          <a:spcPct val="107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2025 metai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tc>
                  <a:txBody>
                    <a:bodyPr/>
                    <a:lstStyle/>
                    <a:p>
                      <a:pPr algn="ctr">
                        <a:lnSpc>
                          <a:spcPct val="107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2026 metai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tc>
                  <a:txBody>
                    <a:bodyPr/>
                    <a:lstStyle/>
                    <a:p>
                      <a:pPr algn="ctr">
                        <a:lnSpc>
                          <a:spcPct val="107000"/>
                        </a:lnSpc>
                        <a:spcAft>
                          <a:spcPts val="0"/>
                        </a:spcAft>
                      </a:pPr>
                      <a:r>
                        <a:rPr lang="lt-LT" sz="1050" b="1" dirty="0">
                          <a:effectLst/>
                          <a:latin typeface="Times New Roman" panose="02020603050405020304" pitchFamily="18" charset="0"/>
                          <a:ea typeface="Calibri" panose="020F0502020204030204" pitchFamily="34" charset="0"/>
                          <a:cs typeface="Times New Roman" panose="02020603050405020304" pitchFamily="18" charset="0"/>
                        </a:rPr>
                        <a:t>2027 metai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lumOff val="25000"/>
                      </a:schemeClr>
                    </a:solidFill>
                  </a:tcPr>
                </a:tc>
                <a:extLst>
                  <a:ext uri="{0D108BD9-81ED-4DB2-BD59-A6C34878D82A}">
                    <a16:rowId xmlns="" xmlns:a16="http://schemas.microsoft.com/office/drawing/2014/main" val="10000"/>
                  </a:ext>
                </a:extLst>
              </a:tr>
              <a:tr h="464912">
                <a:tc>
                  <a:txBody>
                    <a:bodyPr/>
                    <a:lstStyle/>
                    <a:p>
                      <a:pPr algn="l">
                        <a:lnSpc>
                          <a:spcPct val="107000"/>
                        </a:lnSpc>
                        <a:spcAft>
                          <a:spcPts val="0"/>
                        </a:spcAft>
                      </a:pPr>
                      <a:r>
                        <a:rPr lang="lt-LT" sz="1050" dirty="0">
                          <a:effectLst/>
                          <a:latin typeface="Times New Roman" panose="02020603050405020304" pitchFamily="18" charset="0"/>
                          <a:ea typeface="Calibri" panose="020F0502020204030204" pitchFamily="34" charset="0"/>
                          <a:cs typeface="Times New Roman" panose="02020603050405020304" pitchFamily="18" charset="0"/>
                        </a:rPr>
                        <a:t>Planuojamų investicijų suma, tūkst. </a:t>
                      </a:r>
                      <a:r>
                        <a:rPr lang="lt-LT" sz="1050" dirty="0" err="1">
                          <a:effectLst/>
                          <a:latin typeface="Times New Roman" panose="02020603050405020304" pitchFamily="18" charset="0"/>
                          <a:ea typeface="Calibri" panose="020F0502020204030204" pitchFamily="34" charset="0"/>
                          <a:cs typeface="Times New Roman" panose="02020603050405020304" pitchFamily="18" charset="0"/>
                        </a:rPr>
                        <a:t>Eur</a:t>
                      </a:r>
                      <a:r>
                        <a:rPr lang="lt-LT" sz="105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2 251,3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18 252,45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3 752,7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1 815,2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1"/>
                  </a:ext>
                </a:extLst>
              </a:tr>
              <a:tr h="464912">
                <a:tc>
                  <a:txBody>
                    <a:bodyPr/>
                    <a:lstStyle/>
                    <a:p>
                      <a:pPr algn="r">
                        <a:lnSpc>
                          <a:spcPct val="107000"/>
                        </a:lnSpc>
                        <a:spcAft>
                          <a:spcPts val="0"/>
                        </a:spcAft>
                      </a:pPr>
                      <a:r>
                        <a:rPr lang="lt-LT" sz="1050">
                          <a:effectLst/>
                          <a:latin typeface="Times New Roman" panose="02020603050405020304" pitchFamily="18" charset="0"/>
                          <a:ea typeface="Calibri" panose="020F0502020204030204" pitchFamily="34" charset="0"/>
                          <a:cs typeface="Times New Roman" panose="02020603050405020304" pitchFamily="18" charset="0"/>
                        </a:rPr>
                        <a:t>iš </a:t>
                      </a:r>
                      <a:r>
                        <a:rPr lang="lt-LT" sz="1050" dirty="0">
                          <a:effectLst/>
                          <a:latin typeface="Times New Roman" panose="02020603050405020304" pitchFamily="18" charset="0"/>
                          <a:ea typeface="Calibri" panose="020F0502020204030204" pitchFamily="34" charset="0"/>
                          <a:cs typeface="Times New Roman" panose="02020603050405020304" pitchFamily="18" charset="0"/>
                        </a:rPr>
                        <a:t>jų ES </a:t>
                      </a:r>
                      <a:r>
                        <a:rPr lang="lt-LT" sz="1050">
                          <a:effectLst/>
                          <a:latin typeface="Times New Roman" panose="02020603050405020304" pitchFamily="18" charset="0"/>
                          <a:ea typeface="Calibri" panose="020F0502020204030204" pitchFamily="34" charset="0"/>
                          <a:cs typeface="Times New Roman" panose="02020603050405020304" pitchFamily="18" charset="0"/>
                        </a:rPr>
                        <a:t>fondo lėšos</a:t>
                      </a:r>
                      <a:endParaRPr lang="lt-LT"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3 785,8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1738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257549" y="25241"/>
            <a:ext cx="8534400" cy="1060028"/>
          </a:xfrm>
        </p:spPr>
        <p:txBody>
          <a:bodyPr>
            <a:normAutofit/>
          </a:bodyPr>
          <a:lstStyle/>
          <a:p>
            <a:pPr algn="r"/>
            <a:r>
              <a:rPr lang="pt-BR" sz="2800" dirty="0">
                <a:solidFill>
                  <a:schemeClr val="tx2">
                    <a:lumMod val="50000"/>
                  </a:schemeClr>
                </a:solidFill>
              </a:rPr>
              <a:t>STRATEGIJOS VERTINIMO, TOB</a:t>
            </a:r>
            <a:r>
              <a:rPr lang="lt-LT" sz="2800" dirty="0">
                <a:solidFill>
                  <a:schemeClr val="tx2">
                    <a:lumMod val="50000"/>
                  </a:schemeClr>
                </a:solidFill>
              </a:rPr>
              <a:t>U</a:t>
            </a:r>
            <a:r>
              <a:rPr lang="pt-BR" sz="2800" dirty="0">
                <a:solidFill>
                  <a:schemeClr val="tx2">
                    <a:lumMod val="50000"/>
                  </a:schemeClr>
                </a:solidFill>
              </a:rPr>
              <a:t>LINIMO IR PALAIKYMO PRINCIPAI</a:t>
            </a:r>
            <a:endParaRPr lang="lt-LT" sz="2800" dirty="0">
              <a:solidFill>
                <a:schemeClr val="tx2">
                  <a:lumMod val="50000"/>
                </a:schemeClr>
              </a:solidFill>
            </a:endParaRPr>
          </a:p>
        </p:txBody>
      </p:sp>
      <p:sp>
        <p:nvSpPr>
          <p:cNvPr id="3" name="Turinio vietos rezervavimo ženklas 2"/>
          <p:cNvSpPr>
            <a:spLocks noGrp="1"/>
          </p:cNvSpPr>
          <p:nvPr>
            <p:ph idx="1"/>
          </p:nvPr>
        </p:nvSpPr>
        <p:spPr>
          <a:xfrm>
            <a:off x="490248" y="1009650"/>
            <a:ext cx="11301701" cy="5300662"/>
          </a:xfrm>
          <a:solidFill>
            <a:schemeClr val="tx2">
              <a:lumMod val="20000"/>
              <a:lumOff val="80000"/>
            </a:schemeClr>
          </a:solidFill>
        </p:spPr>
        <p:txBody>
          <a:bodyPr>
            <a:normAutofit/>
          </a:bodyPr>
          <a:lstStyle/>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 rengdama 2023 - 2027 m. veiklos strategiją vadovavosi 2018 m. rugsėjo 27 d. Visagino savivaldybės tarybos sprendimu Nr. TS-185 patvirtintu Visagino savivaldybės valdomų uždarųjų akcinių bendrovių ir akcinių bendrovių pasiektų veiklos tikslų vertinimo tvarkos aprašu, 2021 m. gruodžio 6 d. Visagino savivaldybės administracijos direktoriaus įsakymu Nr. ĮV-E-530 patvirtintu Visagino savivaldybės akcinių ir uždarųjų akcinių bendrovių bei įmonių, kurių dalyvė yra Visagino savivaldybė, planavimo dokumentų rengimo, tvirtinimo ir atsiskaitymo tvarkos aprašu, Strateginio planavimo ir strateginio valdymo gairėmis  (http://vkc.sipa.lt/naudinga-informacija).</a:t>
            </a:r>
          </a:p>
          <a:p>
            <a:pPr algn="just">
              <a:buFont typeface="Wingdings" panose="05000000000000000000" pitchFamily="2" charset="2"/>
              <a:buChar char="Ø"/>
            </a:pPr>
            <a:r>
              <a:rPr lang="lt-LT" sz="1200" dirty="0">
                <a:solidFill>
                  <a:schemeClr val="tx1"/>
                </a:solidFill>
                <a:latin typeface="Times New Roman" pitchFamily="18" charset="0"/>
                <a:cs typeface="Times New Roman" pitchFamily="18" charset="0"/>
              </a:rPr>
              <a:t>Siekiant tinkamai įgyvendinti kiekvienos strateginės krypties tikslus:</a:t>
            </a:r>
          </a:p>
          <a:p>
            <a:pPr algn="just">
              <a:buFont typeface="Wingdings" panose="05000000000000000000" pitchFamily="2" charset="2"/>
              <a:buChar char="Ø"/>
            </a:pPr>
            <a:endParaRPr lang="lt-LT" sz="1200" dirty="0">
              <a:solidFill>
                <a:schemeClr val="tx1"/>
              </a:solidFill>
              <a:latin typeface="Times New Roman" pitchFamily="18" charset="0"/>
              <a:cs typeface="Times New Roman" pitchFamily="18" charset="0"/>
            </a:endParaRPr>
          </a:p>
          <a:p>
            <a:pPr algn="just">
              <a:buFont typeface="Wingdings" panose="05000000000000000000" pitchFamily="2" charset="2"/>
              <a:buChar char="Ø"/>
            </a:pPr>
            <a:endParaRPr lang="lt-LT" sz="1200" dirty="0">
              <a:solidFill>
                <a:schemeClr val="tx1"/>
              </a:solidFill>
              <a:latin typeface="Times New Roman" pitchFamily="18" charset="0"/>
              <a:cs typeface="Times New Roman" pitchFamily="18" charset="0"/>
            </a:endParaRPr>
          </a:p>
          <a:p>
            <a:pPr algn="just">
              <a:buFont typeface="Wingdings" panose="05000000000000000000" pitchFamily="2" charset="2"/>
              <a:buChar char="Ø"/>
            </a:pPr>
            <a:endParaRPr lang="lt-LT" sz="1200" dirty="0">
              <a:solidFill>
                <a:schemeClr val="tx1"/>
              </a:solidFill>
              <a:latin typeface="Times New Roman" pitchFamily="18" charset="0"/>
              <a:cs typeface="Times New Roman" pitchFamily="18" charset="0"/>
            </a:endParaRPr>
          </a:p>
          <a:p>
            <a:pPr algn="just">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 kartu su praėjusio laikotarpio metiniu finansinių ataskaitų rinkiniu teikia Visagino savivaldybės administracijos direktoriui veiklos strategijos įgyvendinimo metinę ataskaitą, kurioje pateikia trumpą Bendrovės veiklos per ataskaitinį laikotarpį apžvalgą, veiklos rezultatų analizę, informaciją apie tikslų, uždavinių ir priemonių įgyvendinimą, planuotas ir faktines vertinimo kriterijų reikšmes.  </a:t>
            </a:r>
          </a:p>
          <a:p>
            <a:pPr algn="just">
              <a:buFont typeface="Wingdings" panose="05000000000000000000" pitchFamily="2" charset="2"/>
              <a:buChar char="Ø"/>
            </a:pPr>
            <a:r>
              <a:rPr lang="lt-LT" sz="1200" dirty="0">
                <a:solidFill>
                  <a:schemeClr val="tx1"/>
                </a:solidFill>
                <a:latin typeface="Times New Roman" pitchFamily="18" charset="0"/>
                <a:cs typeface="Times New Roman" pitchFamily="18" charset="0"/>
              </a:rPr>
              <a:t>Bendrovė siekia ambicingų tikslų, bet kartu vertina aplinkos pokyčius ir besikeičiančią aplinkos situaciją. Bendrovė stebi ir vertina veiklos strategijos įgyvendinimą, nuolat seka išorinės ir vidinės aplinkos pokyčius. Bendrovė  gali atnaujinti / koreguoti veiklos strategiją, tačiau ne dažniau nei kartą per metus. </a:t>
            </a:r>
          </a:p>
          <a:p>
            <a:pPr algn="just">
              <a:buFont typeface="Wingdings" panose="05000000000000000000" pitchFamily="2" charset="2"/>
              <a:buChar char="Ø"/>
            </a:pPr>
            <a:r>
              <a:rPr lang="lt-LT" sz="1200" dirty="0">
                <a:solidFill>
                  <a:schemeClr val="tx1"/>
                </a:solidFill>
                <a:latin typeface="Times New Roman" pitchFamily="18" charset="0"/>
                <a:cs typeface="Times New Roman" pitchFamily="18" charset="0"/>
              </a:rPr>
              <a:t>Siekiant įgyvendinti strateginius tikslus Bendrovė:</a:t>
            </a: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a:p>
            <a:pPr algn="just"/>
            <a:endParaRPr lang="lt-LT" sz="1200" dirty="0">
              <a:solidFill>
                <a:schemeClr val="tx1"/>
              </a:solidFill>
              <a:latin typeface="Times New Roman" pitchFamily="18" charset="0"/>
              <a:cs typeface="Times New Roman" pitchFamily="18" charset="0"/>
            </a:endParaRPr>
          </a:p>
        </p:txBody>
      </p:sp>
      <p:sp>
        <p:nvSpPr>
          <p:cNvPr id="4" name="Poraštės vietos rezervavimo ženklas 3"/>
          <p:cNvSpPr>
            <a:spLocks noGrp="1"/>
          </p:cNvSpPr>
          <p:nvPr>
            <p:ph type="ftr" sz="quarter" idx="11"/>
          </p:nvPr>
        </p:nvSpPr>
        <p:spPr>
          <a:xfrm>
            <a:off x="0" y="6492875"/>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5" name="Skaidrės numerio vietos rezervavimo ženklas 4"/>
          <p:cNvSpPr>
            <a:spLocks noGrp="1"/>
          </p:cNvSpPr>
          <p:nvPr>
            <p:ph type="sldNum" sz="quarter" idx="12"/>
          </p:nvPr>
        </p:nvSpPr>
        <p:spPr>
          <a:xfrm>
            <a:off x="11049755" y="6188075"/>
            <a:ext cx="1142245" cy="669925"/>
          </a:xfrm>
        </p:spPr>
        <p:txBody>
          <a:bodyPr/>
          <a:lstStyle/>
          <a:p>
            <a:fld id="{B06C545B-AED2-4077-87A2-994B04AC4774}" type="slidenum">
              <a:rPr lang="lt-LT" smtClean="0"/>
              <a:t>22</a:t>
            </a:fld>
            <a:endParaRPr lang="lt-LT"/>
          </a:p>
        </p:txBody>
      </p:sp>
      <p:graphicFrame>
        <p:nvGraphicFramePr>
          <p:cNvPr id="10" name="Diagrama 9"/>
          <p:cNvGraphicFramePr/>
          <p:nvPr>
            <p:extLst>
              <p:ext uri="{D42A27DB-BD31-4B8C-83A1-F6EECF244321}">
                <p14:modId xmlns:p14="http://schemas.microsoft.com/office/powerpoint/2010/main" val="1892965677"/>
              </p:ext>
            </p:extLst>
          </p:nvPr>
        </p:nvGraphicFramePr>
        <p:xfrm>
          <a:off x="1610752" y="3433763"/>
          <a:ext cx="9228698" cy="3241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p:cNvGraphicFramePr/>
          <p:nvPr>
            <p:extLst>
              <p:ext uri="{D42A27DB-BD31-4B8C-83A1-F6EECF244321}">
                <p14:modId xmlns:p14="http://schemas.microsoft.com/office/powerpoint/2010/main" val="3756121014"/>
              </p:ext>
            </p:extLst>
          </p:nvPr>
        </p:nvGraphicFramePr>
        <p:xfrm>
          <a:off x="1333500" y="2317252"/>
          <a:ext cx="8995802" cy="933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45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p:cNvSpPr>
            <a:spLocks noGrp="1"/>
          </p:cNvSpPr>
          <p:nvPr>
            <p:ph type="ftr" sz="quarter" idx="11"/>
          </p:nvPr>
        </p:nvSpPr>
        <p:spPr>
          <a:xfrm>
            <a:off x="0" y="6492875"/>
            <a:ext cx="7543800" cy="365125"/>
          </a:xfrm>
        </p:spPr>
        <p:txBody>
          <a:bodyPr/>
          <a:lstStyle/>
          <a:p>
            <a:r>
              <a:rPr lang="lt-LT" i="1" dirty="0"/>
              <a:t>UAB „VISAGINO ENERGIJA“ 2023-2027 </a:t>
            </a:r>
            <a:r>
              <a:rPr lang="en-US" i="1" dirty="0"/>
              <a:t>M</a:t>
            </a:r>
            <a:r>
              <a:rPr lang="lt-LT" i="1" dirty="0"/>
              <a:t>. VEIKLOS STRATEGIJA</a:t>
            </a:r>
          </a:p>
        </p:txBody>
      </p:sp>
      <p:sp>
        <p:nvSpPr>
          <p:cNvPr id="4" name="Pavadinimas 1"/>
          <p:cNvSpPr txBox="1">
            <a:spLocks/>
          </p:cNvSpPr>
          <p:nvPr/>
        </p:nvSpPr>
        <p:spPr>
          <a:xfrm>
            <a:off x="3350398" y="189488"/>
            <a:ext cx="8534400" cy="655126"/>
          </a:xfrm>
          <a:prstGeom prst="rect">
            <a:avLst/>
          </a:prstGeom>
        </p:spPr>
        <p:txBody>
          <a:bodyPr>
            <a:normAutofit fontScale="2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lt-LT" sz="12800" dirty="0">
                <a:solidFill>
                  <a:schemeClr val="tx2">
                    <a:lumMod val="50000"/>
                  </a:schemeClr>
                </a:solidFill>
              </a:rPr>
              <a:t>STRATEGIJOS SANTRAUKA</a:t>
            </a:r>
          </a:p>
          <a:p>
            <a:pPr algn="r"/>
            <a:r>
              <a:rPr lang="lt-LT" dirty="0"/>
              <a:t/>
            </a:r>
            <a:br>
              <a:rPr lang="lt-LT" dirty="0"/>
            </a:br>
            <a:endParaRPr lang="lt-LT" dirty="0"/>
          </a:p>
        </p:txBody>
      </p:sp>
      <p:sp>
        <p:nvSpPr>
          <p:cNvPr id="5" name="Turinio vietos rezervavimo ženklas 2"/>
          <p:cNvSpPr txBox="1">
            <a:spLocks/>
          </p:cNvSpPr>
          <p:nvPr/>
        </p:nvSpPr>
        <p:spPr>
          <a:xfrm>
            <a:off x="684212" y="1219200"/>
            <a:ext cx="11156806" cy="501443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lt-LT" dirty="0"/>
          </a:p>
        </p:txBody>
      </p:sp>
      <p:sp>
        <p:nvSpPr>
          <p:cNvPr id="7" name="Turinio vietos rezervavimo ženklas 2"/>
          <p:cNvSpPr txBox="1">
            <a:spLocks/>
          </p:cNvSpPr>
          <p:nvPr/>
        </p:nvSpPr>
        <p:spPr>
          <a:xfrm>
            <a:off x="103696" y="883176"/>
            <a:ext cx="11781102" cy="57155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spcAft>
                <a:spcPts val="1200"/>
              </a:spcAft>
              <a:buFont typeface="Wingdings" panose="05000000000000000000" pitchFamily="2" charset="2"/>
              <a:buChar char="Ø"/>
            </a:pPr>
            <a:r>
              <a:rPr lang="lt-LT" sz="1200" b="1" dirty="0">
                <a:solidFill>
                  <a:schemeClr val="tx1"/>
                </a:solidFill>
                <a:latin typeface="Times New Roman" panose="02020603050405020304" pitchFamily="18" charset="0"/>
                <a:cs typeface="Times New Roman" panose="02020603050405020304" pitchFamily="18" charset="0"/>
              </a:rPr>
              <a:t>Uždaroji akcinė bendrovė „Visagino energija“ </a:t>
            </a:r>
            <a:r>
              <a:rPr lang="lt-LT" sz="1200" dirty="0">
                <a:solidFill>
                  <a:schemeClr val="tx1"/>
                </a:solidFill>
                <a:latin typeface="Times New Roman" panose="02020603050405020304" pitchFamily="18" charset="0"/>
                <a:cs typeface="Times New Roman" panose="02020603050405020304" pitchFamily="18" charset="0"/>
              </a:rPr>
              <a:t>(toliau - Bendrovė), juridinio asmens kodas 110087517, PVM mokėtojo kodas LT100875113, buveinės adresas Taikos pr. 26A, Visaginas, teikia šilumos, geriamojo vandens tiekimo ir nuotekų tvarkymo paslaugas (el. paštas: </a:t>
            </a:r>
            <a:r>
              <a:rPr lang="lt-LT" sz="1200" dirty="0" err="1">
                <a:solidFill>
                  <a:schemeClr val="tx1"/>
                </a:solidFill>
                <a:latin typeface="Times New Roman" panose="02020603050405020304" pitchFamily="18" charset="0"/>
                <a:cs typeface="Times New Roman" panose="02020603050405020304" pitchFamily="18" charset="0"/>
                <a:hlinkClick r:id="rId3"/>
              </a:rPr>
              <a:t>visagino_energija@visaginoenergija.lt</a:t>
            </a:r>
            <a:r>
              <a:rPr lang="lt-LT" sz="1200" dirty="0">
                <a:solidFill>
                  <a:schemeClr val="tx1"/>
                </a:solidFill>
                <a:latin typeface="Times New Roman" panose="02020603050405020304" pitchFamily="18" charset="0"/>
                <a:cs typeface="Times New Roman" panose="02020603050405020304" pitchFamily="18" charset="0"/>
              </a:rPr>
              <a:t>, interneto svetainės adresas www.visaginoenergija.lt).</a:t>
            </a:r>
          </a:p>
          <a:p>
            <a:pPr algn="just">
              <a:spcAft>
                <a:spcPts val="1200"/>
              </a:spcAft>
              <a:buFont typeface="Wingdings" panose="05000000000000000000" pitchFamily="2" charset="2"/>
              <a:buChar char="Ø"/>
            </a:pPr>
            <a:r>
              <a:rPr lang="lt-LT" sz="1200" dirty="0">
                <a:solidFill>
                  <a:schemeClr val="tx1"/>
                </a:solidFill>
                <a:latin typeface="Times New Roman" panose="02020603050405020304" pitchFamily="18" charset="0"/>
                <a:cs typeface="Times New Roman" panose="02020603050405020304" pitchFamily="18" charset="0"/>
              </a:rPr>
              <a:t>Bendrovės veiklos strategijoje 2023-2027 metams apibrėžtos Bendrovės veiklos strateginės kryptys, tikslai bei strategijos įgyvendinimą matuojantys rodikliai, išanalizuoti aplinkos veiksniai ir jų įtaka vykdomai veiklai, nustatytos silpnosios ir stipriosios Bendrovės pusės.</a:t>
            </a:r>
          </a:p>
          <a:p>
            <a:pPr algn="just">
              <a:spcAft>
                <a:spcPts val="1200"/>
              </a:spcAft>
              <a:buFont typeface="Wingdings" panose="05000000000000000000" pitchFamily="2" charset="2"/>
              <a:buChar char="Ø"/>
            </a:pPr>
            <a:r>
              <a:rPr lang="lt-LT" sz="1200" b="1" dirty="0">
                <a:solidFill>
                  <a:schemeClr val="tx1"/>
                </a:solidFill>
                <a:latin typeface="Times New Roman" panose="02020603050405020304" pitchFamily="18" charset="0"/>
                <a:cs typeface="Times New Roman" panose="02020603050405020304" pitchFamily="18" charset="0"/>
              </a:rPr>
              <a:t>Bendrovės veiklos tikslas - optimizuojant patiriamas sąnaudas užtikrinti patikimą ir nenutrūkstamą šilumos gamybą ir tiekimą, geriamojo vandens gavybą, gerinimą ir tiekimą, nuotekų surinkimą, valymą ir dumblo tvarkymą. </a:t>
            </a:r>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dirty="0">
              <a:solidFill>
                <a:schemeClr val="tx1"/>
              </a:solidFill>
              <a:latin typeface="Times New Roman" panose="02020603050405020304" pitchFamily="18" charset="0"/>
              <a:cs typeface="Times New Roman" panose="02020603050405020304" pitchFamily="18" charset="0"/>
            </a:endParaRPr>
          </a:p>
          <a:p>
            <a:endParaRPr lang="lt-LT" sz="1000" u="sng" dirty="0">
              <a:solidFill>
                <a:schemeClr val="tx1"/>
              </a:solidFill>
              <a:latin typeface="Times New Roman" panose="02020603050405020304" pitchFamily="18" charset="0"/>
              <a:cs typeface="Times New Roman" panose="02020603050405020304" pitchFamily="18" charset="0"/>
            </a:endParaRPr>
          </a:p>
          <a:p>
            <a:endParaRPr lang="lt-LT" sz="1000" u="sng" dirty="0">
              <a:solidFill>
                <a:schemeClr val="tx1"/>
              </a:solidFill>
              <a:latin typeface="Times New Roman" panose="02020603050405020304" pitchFamily="18" charset="0"/>
              <a:cs typeface="Times New Roman" panose="02020603050405020304" pitchFamily="18" charset="0"/>
            </a:endParaRPr>
          </a:p>
          <a:p>
            <a:pPr marL="0" indent="0">
              <a:buNone/>
            </a:pPr>
            <a:endParaRPr lang="lt-LT" sz="1000" dirty="0">
              <a:solidFill>
                <a:schemeClr val="tx1"/>
              </a:solidFill>
              <a:latin typeface="Times New Roman" panose="02020603050405020304" pitchFamily="18" charset="0"/>
              <a:cs typeface="Times New Roman" panose="02020603050405020304" pitchFamily="18" charset="0"/>
            </a:endParaRPr>
          </a:p>
          <a:p>
            <a:pPr marL="0" indent="0">
              <a:buNone/>
            </a:pPr>
            <a:endParaRPr lang="lt-LT" sz="10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Diagrama 14"/>
          <p:cNvGraphicFramePr/>
          <p:nvPr>
            <p:extLst>
              <p:ext uri="{D42A27DB-BD31-4B8C-83A1-F6EECF244321}">
                <p14:modId xmlns:p14="http://schemas.microsoft.com/office/powerpoint/2010/main" val="558932787"/>
              </p:ext>
            </p:extLst>
          </p:nvPr>
        </p:nvGraphicFramePr>
        <p:xfrm>
          <a:off x="2646792" y="3084762"/>
          <a:ext cx="8901336" cy="3041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p:cNvGraphicFramePr/>
          <p:nvPr>
            <p:extLst>
              <p:ext uri="{D42A27DB-BD31-4B8C-83A1-F6EECF244321}">
                <p14:modId xmlns:p14="http://schemas.microsoft.com/office/powerpoint/2010/main" val="3985889724"/>
              </p:ext>
            </p:extLst>
          </p:nvPr>
        </p:nvGraphicFramePr>
        <p:xfrm>
          <a:off x="684212" y="2989191"/>
          <a:ext cx="1713470" cy="25267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Skaidrės numerio vietos rezervavimo ženklas 5"/>
          <p:cNvSpPr>
            <a:spLocks noGrp="1"/>
          </p:cNvSpPr>
          <p:nvPr>
            <p:ph type="sldNum" sz="quarter" idx="12"/>
          </p:nvPr>
        </p:nvSpPr>
        <p:spPr>
          <a:xfrm>
            <a:off x="11049875" y="6188075"/>
            <a:ext cx="1142245" cy="669925"/>
          </a:xfrm>
        </p:spPr>
        <p:txBody>
          <a:bodyPr/>
          <a:lstStyle/>
          <a:p>
            <a:fld id="{B06C545B-AED2-4077-87A2-994B04AC4774}" type="slidenum">
              <a:rPr lang="lt-LT" smtClean="0"/>
              <a:t>3</a:t>
            </a:fld>
            <a:endParaRPr lang="lt-LT" dirty="0"/>
          </a:p>
        </p:txBody>
      </p:sp>
    </p:spTree>
    <p:extLst>
      <p:ext uri="{BB962C8B-B14F-4D97-AF65-F5344CB8AC3E}">
        <p14:creationId xmlns:p14="http://schemas.microsoft.com/office/powerpoint/2010/main" val="364282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p:cNvSpPr>
            <a:spLocks noGrp="1"/>
          </p:cNvSpPr>
          <p:nvPr>
            <p:ph type="ftr" sz="quarter" idx="11"/>
          </p:nvPr>
        </p:nvSpPr>
        <p:spPr>
          <a:xfrm>
            <a:off x="76744" y="6510337"/>
            <a:ext cx="7543800" cy="365125"/>
          </a:xfrm>
        </p:spPr>
        <p:txBody>
          <a:bodyPr/>
          <a:lstStyle/>
          <a:p>
            <a:r>
              <a:rPr lang="lt-LT" i="1" dirty="0"/>
              <a:t>UAB „VISAGINO ENERGIJA“ 2023-2027 </a:t>
            </a:r>
            <a:r>
              <a:rPr lang="en-US" i="1" dirty="0"/>
              <a:t>M</a:t>
            </a:r>
            <a:r>
              <a:rPr lang="lt-LT" i="1" dirty="0"/>
              <a:t>. VEIKLOS STRATEGIJA</a:t>
            </a:r>
          </a:p>
        </p:txBody>
      </p:sp>
      <p:sp>
        <p:nvSpPr>
          <p:cNvPr id="4" name="Turinio vietos rezervavimo ženklas 2"/>
          <p:cNvSpPr txBox="1">
            <a:spLocks/>
          </p:cNvSpPr>
          <p:nvPr/>
        </p:nvSpPr>
        <p:spPr>
          <a:xfrm>
            <a:off x="274969" y="5592632"/>
            <a:ext cx="11642062" cy="110511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buFont typeface="Wingdings" panose="05000000000000000000" pitchFamily="2" charset="2"/>
              <a:buChar char="Ø"/>
            </a:pPr>
            <a:r>
              <a:rPr lang="lt-LT" sz="1100" dirty="0">
                <a:solidFill>
                  <a:schemeClr val="tx1"/>
                </a:solidFill>
                <a:latin typeface="Times New Roman" panose="02020603050405020304" pitchFamily="18" charset="0"/>
                <a:cs typeface="Times New Roman" panose="02020603050405020304" pitchFamily="18" charset="0"/>
              </a:rPr>
              <a:t>Strategijos įgyvendinimo laikotarpiu Bendrovė modernizuos valdomą infrastruktūrą. Bendrovė investuos lėšas į naujas technologijas, kurios ateityje sumažins sąnaudas ir atitinkamai teikiamų paslaugų kainas. Strategijos įgyvendinimo laikotarpiu kasmet planuojama gerinti informacijos sklaidą ir pateikimą Klientams, stiprinant Bendrovės rinkodarą ir gerinant Klientų aptarnavimą. Bendrovė užtikrins darbuotojams saugią ir sveiką aplinką.</a:t>
            </a:r>
          </a:p>
          <a:p>
            <a:pPr>
              <a:buFont typeface="Wingdings" panose="05000000000000000000" pitchFamily="2" charset="2"/>
              <a:buChar char="Ø"/>
            </a:pPr>
            <a:r>
              <a:rPr lang="lt-LT" sz="1100" dirty="0">
                <a:solidFill>
                  <a:schemeClr val="tx1"/>
                </a:solidFill>
                <a:latin typeface="Times New Roman" panose="02020603050405020304" pitchFamily="18" charset="0"/>
                <a:cs typeface="Times New Roman" panose="02020603050405020304" pitchFamily="18" charset="0"/>
              </a:rPr>
              <a:t>Ypatingas dėmesys bus skiriamas Bendrovės vertei didinti – Bendrovė sieks išlikti pažangia, veikiančia pagal rinkos poreikius bei teikiančia aukštos kokybės paslaugas.</a:t>
            </a:r>
          </a:p>
          <a:p>
            <a:endParaRPr lang="lt-LT" sz="1100" dirty="0">
              <a:solidFill>
                <a:schemeClr val="tx1"/>
              </a:solidFill>
              <a:latin typeface="Times New Roman" panose="02020603050405020304" pitchFamily="18" charset="0"/>
              <a:cs typeface="Times New Roman" panose="02020603050405020304" pitchFamily="18" charset="0"/>
            </a:endParaRPr>
          </a:p>
          <a:p>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u="sng"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u="sng"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lt-LT" sz="1100" dirty="0">
              <a:solidFill>
                <a:schemeClr val="bg2">
                  <a:lumMod val="50000"/>
                </a:schemeClr>
              </a:solidFill>
              <a:latin typeface="Times New Roman" panose="02020603050405020304" pitchFamily="18" charset="0"/>
              <a:cs typeface="Times New Roman" panose="02020603050405020304" pitchFamily="18" charset="0"/>
            </a:endParaRPr>
          </a:p>
          <a:p>
            <a:endParaRPr lang="lt-LT" sz="1100" dirty="0">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1621664795"/>
              </p:ext>
            </p:extLst>
          </p:nvPr>
        </p:nvGraphicFramePr>
        <p:xfrm>
          <a:off x="4513765" y="810498"/>
          <a:ext cx="4792110" cy="204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dyklė dešinėn 11"/>
          <p:cNvSpPr/>
          <p:nvPr/>
        </p:nvSpPr>
        <p:spPr>
          <a:xfrm>
            <a:off x="2208298" y="934681"/>
            <a:ext cx="2613377" cy="1762812"/>
          </a:xfrm>
          <a:prstGeom prst="rightArrow">
            <a:avLst/>
          </a:prstGeom>
          <a:solidFill>
            <a:schemeClr val="accent1">
              <a:lumMod val="90000"/>
              <a:lumOff val="1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solidFill>
                <a:latin typeface="Times New Roman" panose="02020603050405020304" pitchFamily="18" charset="0"/>
                <a:cs typeface="Times New Roman" panose="02020603050405020304" pitchFamily="18" charset="0"/>
              </a:rPr>
              <a:t>Strateginės kryptys</a:t>
            </a:r>
          </a:p>
        </p:txBody>
      </p:sp>
      <p:sp>
        <p:nvSpPr>
          <p:cNvPr id="14" name="Pavadinimas 1"/>
          <p:cNvSpPr txBox="1">
            <a:spLocks/>
          </p:cNvSpPr>
          <p:nvPr/>
        </p:nvSpPr>
        <p:spPr>
          <a:xfrm>
            <a:off x="3204261" y="67794"/>
            <a:ext cx="8534400" cy="554706"/>
          </a:xfrm>
          <a:prstGeom prst="rect">
            <a:avLst/>
          </a:prstGeom>
        </p:spPr>
        <p:txBody>
          <a:bodyP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lt-LT" sz="3200" dirty="0">
                <a:solidFill>
                  <a:schemeClr val="tx2">
                    <a:lumMod val="50000"/>
                  </a:schemeClr>
                </a:solidFill>
              </a:rPr>
              <a:t>STRATEGIJOS SANTRAUKA</a:t>
            </a:r>
          </a:p>
        </p:txBody>
      </p:sp>
      <p:sp>
        <p:nvSpPr>
          <p:cNvPr id="3" name="Skaidrės numerio vietos rezervavimo ženklas 2"/>
          <p:cNvSpPr>
            <a:spLocks noGrp="1"/>
          </p:cNvSpPr>
          <p:nvPr>
            <p:ph type="sldNum" sz="quarter" idx="12"/>
          </p:nvPr>
        </p:nvSpPr>
        <p:spPr>
          <a:xfrm>
            <a:off x="11049755" y="6188075"/>
            <a:ext cx="1142245" cy="669925"/>
          </a:xfrm>
        </p:spPr>
        <p:txBody>
          <a:bodyPr/>
          <a:lstStyle/>
          <a:p>
            <a:fld id="{B06C545B-AED2-4077-87A2-994B04AC4774}" type="slidenum">
              <a:rPr lang="lt-LT" smtClean="0"/>
              <a:t>4</a:t>
            </a:fld>
            <a:endParaRPr lang="lt-LT" dirty="0"/>
          </a:p>
        </p:txBody>
      </p:sp>
      <p:grpSp>
        <p:nvGrpSpPr>
          <p:cNvPr id="8" name="Grupė 7"/>
          <p:cNvGrpSpPr/>
          <p:nvPr/>
        </p:nvGrpSpPr>
        <p:grpSpPr>
          <a:xfrm>
            <a:off x="453338" y="3041642"/>
            <a:ext cx="11422807" cy="2572067"/>
            <a:chOff x="453338" y="3041642"/>
            <a:chExt cx="11422807" cy="2572067"/>
          </a:xfrm>
        </p:grpSpPr>
        <p:graphicFrame>
          <p:nvGraphicFramePr>
            <p:cNvPr id="9" name="Diagrama 8"/>
            <p:cNvGraphicFramePr/>
            <p:nvPr>
              <p:extLst>
                <p:ext uri="{D42A27DB-BD31-4B8C-83A1-F6EECF244321}">
                  <p14:modId xmlns:p14="http://schemas.microsoft.com/office/powerpoint/2010/main" val="789761234"/>
                </p:ext>
              </p:extLst>
            </p:nvPr>
          </p:nvGraphicFramePr>
          <p:xfrm>
            <a:off x="453338" y="3041642"/>
            <a:ext cx="11285323" cy="25509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uapvalintas stačiakampis 5"/>
            <p:cNvSpPr/>
            <p:nvPr/>
          </p:nvSpPr>
          <p:spPr>
            <a:xfrm>
              <a:off x="955258" y="3951834"/>
              <a:ext cx="1837267" cy="165314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dirty="0">
                  <a:solidFill>
                    <a:schemeClr val="tx1"/>
                  </a:solidFill>
                  <a:latin typeface="Times New Roman" panose="02020603050405020304" pitchFamily="18" charset="0"/>
                  <a:cs typeface="Times New Roman" panose="02020603050405020304" pitchFamily="18" charset="0"/>
                </a:rPr>
                <a:t>Energijos gamybos pajėgumų, technologijų ir paslaugų plėtra įdiegiant modernius sprendimus bei modernizuojant Bendrovės infrastruktūrą</a:t>
              </a:r>
            </a:p>
          </p:txBody>
        </p:sp>
        <p:sp>
          <p:nvSpPr>
            <p:cNvPr id="13" name="Suapvalintas stačiakampis 12"/>
            <p:cNvSpPr/>
            <p:nvPr/>
          </p:nvSpPr>
          <p:spPr>
            <a:xfrm>
              <a:off x="4040524" y="3951833"/>
              <a:ext cx="1837267" cy="165314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dirty="0">
                  <a:solidFill>
                    <a:schemeClr val="tx1"/>
                  </a:solidFill>
                  <a:latin typeface="Times New Roman" panose="02020603050405020304" pitchFamily="18" charset="0"/>
                  <a:cs typeface="Times New Roman" panose="02020603050405020304" pitchFamily="18" charset="0"/>
                </a:rPr>
                <a:t>Greitas ir kokybiškas Klientų aptarnavimas bei patogesnis atsiskaitymas už teikiamas paslaugas  įdiegiant nuotolinių duomenų nuskaitymo sistemas, klientų aptarnavimo aplinkos tobulinimas</a:t>
              </a:r>
            </a:p>
          </p:txBody>
        </p:sp>
        <p:sp>
          <p:nvSpPr>
            <p:cNvPr id="15" name="Suapvalintas stačiakampis 14"/>
            <p:cNvSpPr/>
            <p:nvPr/>
          </p:nvSpPr>
          <p:spPr>
            <a:xfrm>
              <a:off x="10038878" y="3960565"/>
              <a:ext cx="1837267" cy="165314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dirty="0">
                  <a:solidFill>
                    <a:schemeClr val="tx1"/>
                  </a:solidFill>
                  <a:latin typeface="Times New Roman" panose="02020603050405020304" pitchFamily="18" charset="0"/>
                  <a:cs typeface="Times New Roman" panose="02020603050405020304" pitchFamily="18" charset="0"/>
                </a:rPr>
                <a:t>Darbuotojų iniciatyvų skatinimas ir vertinimas bei personalo kvalifikacijos kėlimas, sudarant galimybes personalui mokytis, taip užtikrinant profesinį tobulėjimą bei karjeros kilimą sveikoje ir saugioje aplinkoje </a:t>
              </a:r>
            </a:p>
          </p:txBody>
        </p:sp>
        <p:sp>
          <p:nvSpPr>
            <p:cNvPr id="16" name="Suapvalintas stačiakampis 15"/>
            <p:cNvSpPr/>
            <p:nvPr/>
          </p:nvSpPr>
          <p:spPr>
            <a:xfrm>
              <a:off x="6970959" y="3939487"/>
              <a:ext cx="1837267" cy="165314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t-LT" sz="1050" dirty="0">
                  <a:solidFill>
                    <a:schemeClr val="tx1"/>
                  </a:solidFill>
                  <a:latin typeface="Times New Roman" panose="02020603050405020304" pitchFamily="18" charset="0"/>
                  <a:cs typeface="Times New Roman" panose="02020603050405020304" pitchFamily="18" charset="0"/>
                </a:rPr>
                <a:t>Atsinaujinančių energijos išteklių panaudojimas bei gamybos ir tiekimo procesų visuma mažinant </a:t>
              </a:r>
              <a:r>
                <a:rPr lang="en-US" sz="1050" dirty="0" err="1">
                  <a:solidFill>
                    <a:schemeClr val="tx1"/>
                  </a:solidFill>
                  <a:latin typeface="Times New Roman" panose="02020603050405020304" pitchFamily="18" charset="0"/>
                  <a:cs typeface="Times New Roman" panose="02020603050405020304" pitchFamily="18" charset="0"/>
                </a:rPr>
                <a:t>technologinius</a:t>
              </a:r>
              <a:r>
                <a:rPr lang="en-US" sz="1050" dirty="0">
                  <a:solidFill>
                    <a:schemeClr val="tx1"/>
                  </a:solidFill>
                  <a:latin typeface="Times New Roman" panose="02020603050405020304" pitchFamily="18" charset="0"/>
                  <a:cs typeface="Times New Roman" panose="02020603050405020304" pitchFamily="18" charset="0"/>
                </a:rPr>
                <a:t> </a:t>
              </a:r>
              <a:r>
                <a:rPr lang="lt-LT" sz="1050" dirty="0">
                  <a:solidFill>
                    <a:schemeClr val="tx1"/>
                  </a:solidFill>
                  <a:latin typeface="Times New Roman" panose="02020603050405020304" pitchFamily="18" charset="0"/>
                  <a:cs typeface="Times New Roman" panose="02020603050405020304" pitchFamily="18" charset="0"/>
                </a:rPr>
                <a:t>nuostolius </a:t>
              </a:r>
            </a:p>
          </p:txBody>
        </p:sp>
      </p:grpSp>
    </p:spTree>
    <p:extLst>
      <p:ext uri="{BB962C8B-B14F-4D97-AF65-F5344CB8AC3E}">
        <p14:creationId xmlns:p14="http://schemas.microsoft.com/office/powerpoint/2010/main" val="30790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p:cNvSpPr>
            <a:spLocks noGrp="1"/>
          </p:cNvSpPr>
          <p:nvPr>
            <p:ph type="title"/>
          </p:nvPr>
        </p:nvSpPr>
        <p:spPr>
          <a:xfrm>
            <a:off x="1768423" y="27479"/>
            <a:ext cx="9852454" cy="670624"/>
          </a:xfrm>
        </p:spPr>
        <p:txBody>
          <a:bodyPr>
            <a:normAutofit/>
          </a:bodyPr>
          <a:lstStyle/>
          <a:p>
            <a:pPr algn="r"/>
            <a:r>
              <a:rPr lang="lt-LT" sz="2800" dirty="0">
                <a:solidFill>
                  <a:schemeClr val="tx2">
                    <a:lumMod val="50000"/>
                  </a:schemeClr>
                </a:solidFill>
              </a:rPr>
              <a:t>BENDROVĖS VEIKLOS APRAŠYMAS</a:t>
            </a:r>
          </a:p>
        </p:txBody>
      </p:sp>
      <p:sp>
        <p:nvSpPr>
          <p:cNvPr id="3" name="Turinio vietos rezervavimo ženklas 2"/>
          <p:cNvSpPr>
            <a:spLocks noGrp="1"/>
          </p:cNvSpPr>
          <p:nvPr>
            <p:ph idx="1"/>
          </p:nvPr>
        </p:nvSpPr>
        <p:spPr>
          <a:xfrm>
            <a:off x="465826" y="1288220"/>
            <a:ext cx="11155052" cy="2863286"/>
          </a:xfrm>
        </p:spPr>
        <p:txBody>
          <a:bodyPr>
            <a:noAutofit/>
          </a:bodyPr>
          <a:lstStyle/>
          <a:p>
            <a:pPr algn="just"/>
            <a:endParaRPr lang="lt-LT" sz="1050" dirty="0">
              <a:solidFill>
                <a:schemeClr val="bg2">
                  <a:lumMod val="50000"/>
                </a:schemeClr>
              </a:solidFill>
              <a:latin typeface="Times New Roman" panose="02020603050405020304" pitchFamily="18" charset="0"/>
              <a:cs typeface="Times New Roman" panose="02020603050405020304" pitchFamily="18" charset="0"/>
            </a:endParaRPr>
          </a:p>
          <a:p>
            <a:pPr algn="just"/>
            <a:endParaRPr lang="lt-LT" sz="1050" dirty="0">
              <a:solidFill>
                <a:schemeClr val="bg2">
                  <a:lumMod val="50000"/>
                </a:schemeClr>
              </a:solidFill>
              <a:latin typeface="Times New Roman" panose="02020603050405020304" pitchFamily="18" charset="0"/>
              <a:cs typeface="Times New Roman" panose="02020603050405020304" pitchFamily="18" charset="0"/>
            </a:endParaRPr>
          </a:p>
          <a:p>
            <a:pPr marL="0" indent="0" algn="just">
              <a:buNone/>
            </a:pPr>
            <a:endParaRPr lang="lt-LT" sz="1050" dirty="0">
              <a:solidFill>
                <a:schemeClr val="bg2">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1050" dirty="0">
                <a:solidFill>
                  <a:schemeClr val="tx1"/>
                </a:solidFill>
                <a:latin typeface="Times New Roman" panose="02020603050405020304" pitchFamily="18" charset="0"/>
                <a:cs typeface="Times New Roman" panose="02020603050405020304" pitchFamily="18" charset="0"/>
              </a:rPr>
              <a:t>Bendrovės akcininkas (visų 100 proc. akcijų savininkas) yra Visagino savivaldybė. Bendrovės įstatinio kapitalo dydis 19 602 600 Eur. Bendrovės valdymo organai: aukščiausias valdymo organas - visuotinis akcininkų susirinkimas, vienasmenis valdymo organas – Bendrovės generalinis direktorius.</a:t>
            </a:r>
          </a:p>
          <a:p>
            <a:pPr algn="just">
              <a:buFont typeface="Wingdings" panose="05000000000000000000" pitchFamily="2" charset="2"/>
              <a:buChar char="Ø"/>
            </a:pPr>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Bendrovės vadovas – generalinis direktorius Zigmas Jurgutavičius.</a:t>
            </a:r>
          </a:p>
          <a:p>
            <a:pPr algn="just">
              <a:buFont typeface="Wingdings" panose="05000000000000000000" pitchFamily="2" charset="2"/>
              <a:buChar char="Ø"/>
            </a:pPr>
            <a:r>
              <a:rPr lang="lt-LT" sz="1050" dirty="0">
                <a:solidFill>
                  <a:schemeClr val="tx1">
                    <a:lumMod val="95000"/>
                    <a:lumOff val="5000"/>
                  </a:schemeClr>
                </a:solidFill>
                <a:latin typeface="Times New Roman" panose="02020603050405020304" pitchFamily="18" charset="0"/>
                <a:cs typeface="Times New Roman" panose="02020603050405020304" pitchFamily="18" charset="0"/>
              </a:rPr>
              <a:t>Bendrovės filialų ir atstovybių neturi.</a:t>
            </a:r>
          </a:p>
          <a:p>
            <a:pPr algn="just"/>
            <a:endParaRPr lang="lt-LT" sz="1050" dirty="0">
              <a:solidFill>
                <a:schemeClr val="bg2">
                  <a:lumMod val="50000"/>
                </a:schemeClr>
              </a:solidFill>
              <a:latin typeface="Times New Roman" panose="02020603050405020304" pitchFamily="18" charset="0"/>
              <a:cs typeface="Times New Roman" panose="02020603050405020304" pitchFamily="18" charset="0"/>
            </a:endParaRPr>
          </a:p>
          <a:p>
            <a:pPr algn="just"/>
            <a:endParaRPr lang="lt-LT" sz="1050" dirty="0">
              <a:solidFill>
                <a:schemeClr val="bg2">
                  <a:lumMod val="50000"/>
                </a:schemeClr>
              </a:solidFill>
              <a:latin typeface="Times New Roman" panose="02020603050405020304" pitchFamily="18" charset="0"/>
              <a:cs typeface="Times New Roman" panose="02020603050405020304" pitchFamily="18" charset="0"/>
            </a:endParaRPr>
          </a:p>
          <a:p>
            <a:pPr algn="just"/>
            <a:endParaRPr lang="lt-LT" sz="1050" i="1" dirty="0">
              <a:latin typeface="Times New Roman" panose="02020603050405020304" pitchFamily="18" charset="0"/>
              <a:cs typeface="Times New Roman" panose="02020603050405020304" pitchFamily="18" charset="0"/>
            </a:endParaRPr>
          </a:p>
        </p:txBody>
      </p:sp>
      <p:sp>
        <p:nvSpPr>
          <p:cNvPr id="4" name="Poraštės vietos rezervavimo ženklas 3"/>
          <p:cNvSpPr>
            <a:spLocks noGrp="1"/>
          </p:cNvSpPr>
          <p:nvPr>
            <p:ph type="ftr" sz="quarter" idx="11"/>
          </p:nvPr>
        </p:nvSpPr>
        <p:spPr>
          <a:xfrm>
            <a:off x="0" y="6486273"/>
            <a:ext cx="7543800" cy="365125"/>
          </a:xfrm>
        </p:spPr>
        <p:txBody>
          <a:bodyPr/>
          <a:lstStyle/>
          <a:p>
            <a:r>
              <a:rPr lang="lt-LT" i="1" dirty="0"/>
              <a:t>UAB „VISAGINO ENERGIJA“ 2023-2027 M. VEIKLOS STRATEGIJA</a:t>
            </a:r>
          </a:p>
        </p:txBody>
      </p:sp>
      <p:sp>
        <p:nvSpPr>
          <p:cNvPr id="14" name="Suapvalintas stačiakampis 4"/>
          <p:cNvSpPr/>
          <p:nvPr/>
        </p:nvSpPr>
        <p:spPr>
          <a:xfrm>
            <a:off x="1515634" y="750504"/>
            <a:ext cx="8409231" cy="281749"/>
          </a:xfrm>
          <a:prstGeom prst="rect">
            <a:avLst/>
          </a:prstGeom>
          <a:solidFill>
            <a:schemeClr val="bg2">
              <a:lumMod val="5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lt-LT" sz="1400" b="1" kern="1200" dirty="0">
                <a:solidFill>
                  <a:schemeClr val="tx1"/>
                </a:solidFill>
                <a:latin typeface="Times New Roman" panose="02020603050405020304" pitchFamily="18" charset="0"/>
                <a:cs typeface="Times New Roman" panose="02020603050405020304" pitchFamily="18" charset="0"/>
              </a:rPr>
              <a:t>Bendrovės</a:t>
            </a:r>
            <a:r>
              <a:rPr lang="lt-LT" sz="1400" kern="1200" dirty="0">
                <a:solidFill>
                  <a:schemeClr val="tx1"/>
                </a:solidFill>
                <a:latin typeface="Times New Roman" panose="02020603050405020304" pitchFamily="18" charset="0"/>
                <a:cs typeface="Times New Roman" panose="02020603050405020304" pitchFamily="18" charset="0"/>
              </a:rPr>
              <a:t> </a:t>
            </a:r>
            <a:r>
              <a:rPr lang="lt-LT" sz="1400" b="1" kern="1200" dirty="0">
                <a:solidFill>
                  <a:schemeClr val="tx1"/>
                </a:solidFill>
                <a:latin typeface="Times New Roman" panose="02020603050405020304" pitchFamily="18" charset="0"/>
                <a:cs typeface="Times New Roman" panose="02020603050405020304" pitchFamily="18" charset="0"/>
              </a:rPr>
              <a:t>istoriniai faktai</a:t>
            </a:r>
          </a:p>
        </p:txBody>
      </p:sp>
      <p:graphicFrame>
        <p:nvGraphicFramePr>
          <p:cNvPr id="17" name="Diagrama 16"/>
          <p:cNvGraphicFramePr/>
          <p:nvPr>
            <p:extLst>
              <p:ext uri="{D42A27DB-BD31-4B8C-83A1-F6EECF244321}">
                <p14:modId xmlns:p14="http://schemas.microsoft.com/office/powerpoint/2010/main" val="760732928"/>
              </p:ext>
            </p:extLst>
          </p:nvPr>
        </p:nvGraphicFramePr>
        <p:xfrm>
          <a:off x="1515633" y="1137056"/>
          <a:ext cx="8409232" cy="8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Lentelė 1"/>
          <p:cNvGraphicFramePr>
            <a:graphicFrameLocks noGrp="1"/>
          </p:cNvGraphicFramePr>
          <p:nvPr>
            <p:extLst>
              <p:ext uri="{D42A27DB-BD31-4B8C-83A1-F6EECF244321}">
                <p14:modId xmlns:p14="http://schemas.microsoft.com/office/powerpoint/2010/main" val="728785025"/>
              </p:ext>
            </p:extLst>
          </p:nvPr>
        </p:nvGraphicFramePr>
        <p:xfrm>
          <a:off x="533661" y="3311941"/>
          <a:ext cx="11087216" cy="2863286"/>
        </p:xfrm>
        <a:graphic>
          <a:graphicData uri="http://schemas.openxmlformats.org/drawingml/2006/table">
            <a:tbl>
              <a:tblPr firstRow="1" firstCol="1" bandRow="1">
                <a:tableStyleId>{5C22544A-7EE6-4342-B048-85BDC9FD1C3A}</a:tableStyleId>
              </a:tblPr>
              <a:tblGrid>
                <a:gridCol w="5508949">
                  <a:extLst>
                    <a:ext uri="{9D8B030D-6E8A-4147-A177-3AD203B41FA5}">
                      <a16:colId xmlns="" xmlns:a16="http://schemas.microsoft.com/office/drawing/2014/main" val="20000"/>
                    </a:ext>
                  </a:extLst>
                </a:gridCol>
                <a:gridCol w="5578267">
                  <a:extLst>
                    <a:ext uri="{9D8B030D-6E8A-4147-A177-3AD203B41FA5}">
                      <a16:colId xmlns="" xmlns:a16="http://schemas.microsoft.com/office/drawing/2014/main" val="20001"/>
                    </a:ext>
                  </a:extLst>
                </a:gridCol>
              </a:tblGrid>
              <a:tr h="230125">
                <a:tc gridSpan="2">
                  <a:txBody>
                    <a:bodyPr/>
                    <a:lstStyle/>
                    <a:p>
                      <a:pPr>
                        <a:lnSpc>
                          <a:spcPct val="107000"/>
                        </a:lnSpc>
                        <a:spcAft>
                          <a:spcPts val="0"/>
                        </a:spcAft>
                      </a:pPr>
                      <a:r>
                        <a:rPr lang="lt-LT" sz="1100" b="0" dirty="0">
                          <a:effectLst/>
                          <a:latin typeface="Times New Roman" panose="02020603050405020304" pitchFamily="18" charset="0"/>
                          <a:cs typeface="Times New Roman" panose="02020603050405020304" pitchFamily="18" charset="0"/>
                        </a:rPr>
                        <a:t>TIESIOGINĘ VEIKLĄ VYKDANTYS PADALINIAI:</a:t>
                      </a:r>
                      <a:endParaRPr lang="lt-LT"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90000"/>
                        <a:lumOff val="10000"/>
                      </a:schemeClr>
                    </a:solidFill>
                  </a:tcPr>
                </a:tc>
                <a:tc hMerge="1">
                  <a:txBody>
                    <a:bodyPr/>
                    <a:lstStyle/>
                    <a:p>
                      <a:endParaRPr lang="lt-LT"/>
                    </a:p>
                  </a:txBody>
                  <a:tcPr/>
                </a:tc>
                <a:extLst>
                  <a:ext uri="{0D108BD9-81ED-4DB2-BD59-A6C34878D82A}">
                    <a16:rowId xmlns="" xmlns:a16="http://schemas.microsoft.com/office/drawing/2014/main" val="10000"/>
                  </a:ext>
                </a:extLst>
              </a:tr>
              <a:tr h="337235">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Šiluminė katilinė </a:t>
                      </a:r>
                      <a:endParaRPr lang="lt-LT" sz="1100" b="0" dirty="0">
                        <a:solidFill>
                          <a:schemeClr val="tx1"/>
                        </a:solidFill>
                        <a:effectLst/>
                        <a:latin typeface="Times New Roman" panose="02020603050405020304" pitchFamily="18" charset="0"/>
                        <a:cs typeface="Times New Roman" panose="02020603050405020304" pitchFamily="18" charset="0"/>
                      </a:endParaRP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(Karlų k., Visagino sav.)</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Šilumos gamyba</a:t>
                      </a:r>
                      <a:endParaRPr lang="lt-L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80121">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Inžinerinių tinklų baras</a:t>
                      </a:r>
                      <a:endParaRPr lang="lt-LT" sz="1100" b="0" dirty="0">
                        <a:solidFill>
                          <a:schemeClr val="tx1"/>
                        </a:solidFill>
                        <a:effectLst/>
                        <a:latin typeface="Times New Roman" panose="02020603050405020304" pitchFamily="18" charset="0"/>
                        <a:cs typeface="Times New Roman" panose="02020603050405020304" pitchFamily="18" charset="0"/>
                      </a:endParaRP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(Visagino sav.)</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Šilumos tiekimo, geriamojo ir techninio vandentiekio, buitinių, gamybinių ir paviršinių nuotekų tinklų ir įrenginių priežiūra bei remontas</a:t>
                      </a:r>
                    </a:p>
                  </a:txBody>
                  <a:tcPr marL="68580" marR="68580" marT="0" marB="0"/>
                </a:tc>
                <a:extLst>
                  <a:ext uri="{0D108BD9-81ED-4DB2-BD59-A6C34878D82A}">
                    <a16:rowId xmlns="" xmlns:a16="http://schemas.microsoft.com/office/drawing/2014/main" val="10002"/>
                  </a:ext>
                </a:extLst>
              </a:tr>
              <a:tr h="400749">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Vandenvietės ir valymo įrangos baras </a:t>
                      </a: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a:t>
                      </a:r>
                      <a:r>
                        <a:rPr lang="lt-LT" sz="800" b="0" noProof="0" dirty="0" err="1">
                          <a:solidFill>
                            <a:schemeClr val="tx1"/>
                          </a:solidFill>
                          <a:effectLst/>
                          <a:latin typeface="Times New Roman" panose="02020603050405020304" pitchFamily="18" charset="0"/>
                          <a:cs typeface="Times New Roman" panose="02020603050405020304" pitchFamily="18" charset="0"/>
                        </a:rPr>
                        <a:t>Čeberakų</a:t>
                      </a:r>
                      <a:r>
                        <a:rPr lang="lt-LT" sz="800" b="0" noProof="0" dirty="0">
                          <a:solidFill>
                            <a:schemeClr val="tx1"/>
                          </a:solidFill>
                          <a:effectLst/>
                          <a:latin typeface="Times New Roman" panose="02020603050405020304" pitchFamily="18" charset="0"/>
                          <a:cs typeface="Times New Roman" panose="02020603050405020304" pitchFamily="18" charset="0"/>
                        </a:rPr>
                        <a:t> k. ir </a:t>
                      </a:r>
                      <a:r>
                        <a:rPr lang="lt-LT" sz="800" b="0" noProof="0" dirty="0" err="1">
                          <a:solidFill>
                            <a:schemeClr val="tx1"/>
                          </a:solidFill>
                          <a:effectLst/>
                          <a:latin typeface="Times New Roman" panose="02020603050405020304" pitchFamily="18" charset="0"/>
                          <a:cs typeface="Times New Roman" panose="02020603050405020304" pitchFamily="18" charset="0"/>
                        </a:rPr>
                        <a:t>Skrytelių</a:t>
                      </a:r>
                      <a:r>
                        <a:rPr lang="lt-LT" sz="800" b="0" noProof="0" dirty="0">
                          <a:solidFill>
                            <a:schemeClr val="tx1"/>
                          </a:solidFill>
                          <a:effectLst/>
                          <a:latin typeface="Times New Roman" panose="02020603050405020304" pitchFamily="18" charset="0"/>
                          <a:cs typeface="Times New Roman" panose="02020603050405020304" pitchFamily="18" charset="0"/>
                        </a:rPr>
                        <a:t> </a:t>
                      </a:r>
                      <a:r>
                        <a:rPr lang="lt-LT" sz="800" b="0" dirty="0">
                          <a:solidFill>
                            <a:schemeClr val="tx1"/>
                          </a:solidFill>
                          <a:effectLst/>
                          <a:latin typeface="Times New Roman" panose="02020603050405020304" pitchFamily="18" charset="0"/>
                          <a:cs typeface="Times New Roman" panose="02020603050405020304" pitchFamily="18" charset="0"/>
                        </a:rPr>
                        <a:t>k., Visagino sav.)</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Higienos normų reikalavimus atitinkančio geriamojo vandens gavyba ir tiekimas, buitinių nuotekų surinkimas ir tvarkymas pagal aplinkosauginius reikalavimus</a:t>
                      </a:r>
                    </a:p>
                  </a:txBody>
                  <a:tcPr marL="68580" marR="68580" marT="0" marB="0"/>
                </a:tc>
                <a:extLst>
                  <a:ext uri="{0D108BD9-81ED-4DB2-BD59-A6C34878D82A}">
                    <a16:rowId xmlns="" xmlns:a16="http://schemas.microsoft.com/office/drawing/2014/main" val="10003"/>
                  </a:ext>
                </a:extLst>
              </a:tr>
              <a:tr h="415037">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Chemijos ir bakteriologijos laboratorija</a:t>
                      </a:r>
                      <a:endParaRPr lang="lt-LT" sz="1100" b="0" dirty="0">
                        <a:solidFill>
                          <a:schemeClr val="tx1"/>
                        </a:solidFill>
                        <a:effectLst/>
                        <a:latin typeface="Times New Roman" panose="02020603050405020304" pitchFamily="18" charset="0"/>
                        <a:cs typeface="Times New Roman" panose="02020603050405020304" pitchFamily="18" charset="0"/>
                      </a:endParaRP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(Karlų k., </a:t>
                      </a:r>
                      <a:r>
                        <a:rPr lang="lt-LT" sz="800" b="0" dirty="0" err="1">
                          <a:solidFill>
                            <a:schemeClr val="tx1"/>
                          </a:solidFill>
                          <a:effectLst/>
                          <a:latin typeface="Times New Roman" panose="02020603050405020304" pitchFamily="18" charset="0"/>
                          <a:cs typeface="Times New Roman" panose="02020603050405020304" pitchFamily="18" charset="0"/>
                        </a:rPr>
                        <a:t>Čeberakų</a:t>
                      </a:r>
                      <a:r>
                        <a:rPr lang="lt-LT" sz="800" b="0" dirty="0">
                          <a:solidFill>
                            <a:schemeClr val="tx1"/>
                          </a:solidFill>
                          <a:effectLst/>
                          <a:latin typeface="Times New Roman" panose="02020603050405020304" pitchFamily="18" charset="0"/>
                          <a:cs typeface="Times New Roman" panose="02020603050405020304" pitchFamily="18" charset="0"/>
                        </a:rPr>
                        <a:t> k., </a:t>
                      </a:r>
                      <a:r>
                        <a:rPr lang="lt-LT" sz="800" b="0" dirty="0" err="1">
                          <a:solidFill>
                            <a:schemeClr val="tx1"/>
                          </a:solidFill>
                          <a:effectLst/>
                          <a:latin typeface="Times New Roman" panose="02020603050405020304" pitchFamily="18" charset="0"/>
                          <a:cs typeface="Times New Roman" panose="02020603050405020304" pitchFamily="18" charset="0"/>
                        </a:rPr>
                        <a:t>Skrytelių</a:t>
                      </a:r>
                      <a:r>
                        <a:rPr lang="lt-LT" sz="800" b="0" dirty="0">
                          <a:solidFill>
                            <a:schemeClr val="tx1"/>
                          </a:solidFill>
                          <a:effectLst/>
                          <a:latin typeface="Times New Roman" panose="02020603050405020304" pitchFamily="18" charset="0"/>
                          <a:cs typeface="Times New Roman" panose="02020603050405020304" pitchFamily="18" charset="0"/>
                        </a:rPr>
                        <a:t> k., Visagino sav.)</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Biokuro, </a:t>
                      </a:r>
                      <a:r>
                        <a:rPr lang="lt-LT" sz="1000" dirty="0" err="1">
                          <a:effectLst/>
                          <a:latin typeface="Times New Roman" panose="02020603050405020304" pitchFamily="18" charset="0"/>
                          <a:cs typeface="Times New Roman" panose="02020603050405020304" pitchFamily="18" charset="0"/>
                        </a:rPr>
                        <a:t>šilumnešio</a:t>
                      </a:r>
                      <a:r>
                        <a:rPr lang="lt-LT" sz="1000" dirty="0">
                          <a:effectLst/>
                          <a:latin typeface="Times New Roman" panose="02020603050405020304" pitchFamily="18" charset="0"/>
                          <a:cs typeface="Times New Roman" panose="02020603050405020304" pitchFamily="18" charset="0"/>
                        </a:rPr>
                        <a:t>, geriamojo vandens, buitinių nuotekų, gamybinių ir paviršinių nuotekų, dumblo kokybės tyrimų atlikimas</a:t>
                      </a:r>
                      <a:endParaRPr lang="lt-L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90326">
                <a:tc gridSpan="2">
                  <a:txBody>
                    <a:bodyPr/>
                    <a:lstStyle/>
                    <a:p>
                      <a:pPr>
                        <a:lnSpc>
                          <a:spcPct val="107000"/>
                        </a:lnSpc>
                        <a:spcAft>
                          <a:spcPts val="0"/>
                        </a:spcAft>
                      </a:pPr>
                      <a:r>
                        <a:rPr lang="lt-LT" sz="1100" b="0" dirty="0">
                          <a:effectLst/>
                          <a:latin typeface="Times New Roman" panose="02020603050405020304" pitchFamily="18" charset="0"/>
                          <a:cs typeface="Times New Roman" panose="02020603050405020304" pitchFamily="18" charset="0"/>
                        </a:rPr>
                        <a:t>NETIESIOGINĘ, PARDAVIMŲ, ADMINISTRACINĘ VEIKLĄ VYKDANTYS PADALINIAI:</a:t>
                      </a:r>
                      <a:endParaRPr lang="lt-LT"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90000"/>
                        <a:lumOff val="10000"/>
                      </a:schemeClr>
                    </a:solidFill>
                  </a:tcPr>
                </a:tc>
                <a:tc hMerge="1">
                  <a:txBody>
                    <a:bodyPr/>
                    <a:lstStyle/>
                    <a:p>
                      <a:endParaRPr lang="lt-LT"/>
                    </a:p>
                  </a:txBody>
                  <a:tcPr/>
                </a:tc>
                <a:extLst>
                  <a:ext uri="{0D108BD9-81ED-4DB2-BD59-A6C34878D82A}">
                    <a16:rowId xmlns="" xmlns:a16="http://schemas.microsoft.com/office/drawing/2014/main" val="10005"/>
                  </a:ext>
                </a:extLst>
              </a:tr>
              <a:tr h="321622">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Komercijos tarnyba </a:t>
                      </a:r>
                      <a:endParaRPr lang="lt-LT" sz="1100" b="0" dirty="0">
                        <a:solidFill>
                          <a:schemeClr val="tx1"/>
                        </a:solidFill>
                        <a:effectLst/>
                        <a:latin typeface="Times New Roman" panose="02020603050405020304" pitchFamily="18" charset="0"/>
                        <a:cs typeface="Times New Roman" panose="02020603050405020304" pitchFamily="18" charset="0"/>
                      </a:endParaRP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(Visagino m.)</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Klientų aptarnavimas</a:t>
                      </a:r>
                      <a:endParaRPr lang="lt-L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588071">
                <a:tc>
                  <a:txBody>
                    <a:bodyPr/>
                    <a:lstStyle/>
                    <a:p>
                      <a:pPr algn="just" fontAlgn="base" hangingPunct="0">
                        <a:lnSpc>
                          <a:spcPct val="107000"/>
                        </a:lnSpc>
                        <a:spcAft>
                          <a:spcPts val="0"/>
                        </a:spcAft>
                        <a:tabLst>
                          <a:tab pos="540385" algn="l"/>
                          <a:tab pos="990600" algn="l"/>
                          <a:tab pos="1350645" algn="l"/>
                        </a:tabLst>
                      </a:pPr>
                      <a:r>
                        <a:rPr lang="lt-LT" sz="1000" b="0" dirty="0">
                          <a:solidFill>
                            <a:schemeClr val="tx1"/>
                          </a:solidFill>
                          <a:effectLst/>
                          <a:latin typeface="Times New Roman" panose="02020603050405020304" pitchFamily="18" charset="0"/>
                          <a:cs typeface="Times New Roman" panose="02020603050405020304" pitchFamily="18" charset="0"/>
                        </a:rPr>
                        <a:t>Finansų ir ekonomikos tarnyba, Aprūpinimo tarnyba, Energetikos skyrius, Gamybos technikos skyrius, Personalo skyrius, Kanceliarija </a:t>
                      </a:r>
                      <a:endParaRPr lang="lt-LT" sz="1100" b="0" dirty="0">
                        <a:solidFill>
                          <a:schemeClr val="tx1"/>
                        </a:solidFill>
                        <a:effectLst/>
                        <a:latin typeface="Times New Roman" panose="02020603050405020304" pitchFamily="18" charset="0"/>
                        <a:cs typeface="Times New Roman" panose="02020603050405020304" pitchFamily="18" charset="0"/>
                      </a:endParaRPr>
                    </a:p>
                    <a:p>
                      <a:pPr algn="just" fontAlgn="base" hangingPunct="0">
                        <a:lnSpc>
                          <a:spcPct val="107000"/>
                        </a:lnSpc>
                        <a:spcAft>
                          <a:spcPts val="0"/>
                        </a:spcAft>
                        <a:tabLst>
                          <a:tab pos="540385" algn="l"/>
                          <a:tab pos="990600" algn="l"/>
                          <a:tab pos="1350645" algn="l"/>
                        </a:tabLst>
                      </a:pPr>
                      <a:r>
                        <a:rPr lang="lt-LT" sz="800" b="0" dirty="0">
                          <a:solidFill>
                            <a:schemeClr val="tx1"/>
                          </a:solidFill>
                          <a:effectLst/>
                          <a:latin typeface="Times New Roman" panose="02020603050405020304" pitchFamily="18" charset="0"/>
                          <a:cs typeface="Times New Roman" panose="02020603050405020304" pitchFamily="18" charset="0"/>
                        </a:rPr>
                        <a:t>(Karlų k., Visagino sav.)</a:t>
                      </a:r>
                      <a:endParaRPr lang="lt-L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lumOff val="25000"/>
                      </a:schemeClr>
                    </a:solidFill>
                  </a:tcPr>
                </a:tc>
                <a:tc>
                  <a:txBody>
                    <a:bodyPr/>
                    <a:lstStyle/>
                    <a:p>
                      <a:pPr algn="just" fontAlgn="base" hangingPunct="0">
                        <a:lnSpc>
                          <a:spcPct val="107000"/>
                        </a:lnSpc>
                        <a:spcAft>
                          <a:spcPts val="0"/>
                        </a:spcAft>
                        <a:tabLst>
                          <a:tab pos="540385" algn="l"/>
                          <a:tab pos="990600" algn="l"/>
                          <a:tab pos="1350645" algn="l"/>
                        </a:tabLst>
                      </a:pPr>
                      <a:r>
                        <a:rPr lang="lt-LT" sz="1000" dirty="0">
                          <a:effectLst/>
                          <a:latin typeface="Times New Roman" panose="02020603050405020304" pitchFamily="18" charset="0"/>
                          <a:cs typeface="Times New Roman" panose="02020603050405020304" pitchFamily="18" charset="0"/>
                        </a:rPr>
                        <a:t>Bendrovės veiklų valdymas, administravimas, aptarnavimas</a:t>
                      </a:r>
                      <a:endParaRPr lang="lt-LT"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sp>
        <p:nvSpPr>
          <p:cNvPr id="5" name="Skaidrės numerio vietos rezervavimo ženklas 4"/>
          <p:cNvSpPr>
            <a:spLocks noGrp="1"/>
          </p:cNvSpPr>
          <p:nvPr>
            <p:ph type="sldNum" sz="quarter" idx="12"/>
          </p:nvPr>
        </p:nvSpPr>
        <p:spPr>
          <a:xfrm>
            <a:off x="11049755" y="6188075"/>
            <a:ext cx="1142245" cy="669925"/>
          </a:xfrm>
        </p:spPr>
        <p:txBody>
          <a:bodyPr/>
          <a:lstStyle/>
          <a:p>
            <a:fld id="{B06C545B-AED2-4077-87A2-994B04AC4774}" type="slidenum">
              <a:rPr lang="lt-LT" smtClean="0"/>
              <a:t>5</a:t>
            </a:fld>
            <a:endParaRPr lang="lt-LT" dirty="0"/>
          </a:p>
        </p:txBody>
      </p:sp>
    </p:spTree>
    <p:extLst>
      <p:ext uri="{BB962C8B-B14F-4D97-AF65-F5344CB8AC3E}">
        <p14:creationId xmlns:p14="http://schemas.microsoft.com/office/powerpoint/2010/main" val="243442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249105" y="72838"/>
            <a:ext cx="8534400" cy="508210"/>
          </a:xfrm>
        </p:spPr>
        <p:txBody>
          <a:bodyPr>
            <a:noAutofit/>
          </a:bodyPr>
          <a:lstStyle/>
          <a:p>
            <a:pPr algn="r"/>
            <a:r>
              <a:rPr lang="lt-LT" sz="2800" dirty="0">
                <a:solidFill>
                  <a:schemeClr val="tx2">
                    <a:lumMod val="50000"/>
                  </a:schemeClr>
                </a:solidFill>
              </a:rPr>
              <a:t>BENDROVĖS VEIKLOS APRAŠYMAS </a:t>
            </a:r>
          </a:p>
        </p:txBody>
      </p:sp>
      <p:sp>
        <p:nvSpPr>
          <p:cNvPr id="3" name="Turinio vietos rezervavimo ženklas 2"/>
          <p:cNvSpPr>
            <a:spLocks noGrp="1"/>
          </p:cNvSpPr>
          <p:nvPr>
            <p:ph idx="1"/>
          </p:nvPr>
        </p:nvSpPr>
        <p:spPr>
          <a:xfrm>
            <a:off x="166892" y="1018117"/>
            <a:ext cx="11616613" cy="5839884"/>
          </a:xfrm>
        </p:spPr>
        <p:txBody>
          <a:bodyPr>
            <a:noAutofit/>
          </a:bodyPr>
          <a:lstStyle/>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u="sng"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lt-LT"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1100" dirty="0">
                <a:solidFill>
                  <a:schemeClr val="tx1">
                    <a:lumMod val="95000"/>
                    <a:lumOff val="5000"/>
                  </a:schemeClr>
                </a:solidFill>
                <a:latin typeface="Times New Roman" panose="02020603050405020304" pitchFamily="18" charset="0"/>
                <a:cs typeface="Times New Roman" panose="02020603050405020304" pitchFamily="18" charset="0"/>
              </a:rPr>
              <a:t>Bendrovės teikiamomis paslaugomis naudojasi Visagino savivaldybės 11,5 tūkst. vartotojų, iš jų stambiausias yra VĮ Ignalinos atominė elektrinė (toliau – IAE).</a:t>
            </a:r>
          </a:p>
          <a:p>
            <a:pPr algn="just">
              <a:buFont typeface="Wingdings" panose="05000000000000000000" pitchFamily="2" charset="2"/>
              <a:buChar char="Ø"/>
            </a:pPr>
            <a:r>
              <a:rPr lang="lt-LT" sz="1100" dirty="0">
                <a:solidFill>
                  <a:schemeClr val="tx1">
                    <a:lumMod val="95000"/>
                    <a:lumOff val="5000"/>
                  </a:schemeClr>
                </a:solidFill>
                <a:latin typeface="Times New Roman" panose="02020603050405020304" pitchFamily="18" charset="0"/>
                <a:cs typeface="Times New Roman" panose="02020603050405020304" pitchFamily="18" charset="0"/>
              </a:rPr>
              <a:t>Vykdant šias veiklas, atliekami energetinės įrangos montavimo ir techninės priežiūros darbai, šilumos tinklų, vandentiekio bei nuotekų sistemų eksploatavimo darbai, aplinkos ir jos taršos šaltinių laboratoriniai matavimai, žemės darbai, bendrieji ir specialieji statybos darbai. Eksploatuojame</a:t>
            </a:r>
            <a:r>
              <a:rPr lang="lt-LT" sz="1100" dirty="0">
                <a:solidFill>
                  <a:schemeClr val="tx1"/>
                </a:solidFill>
                <a:latin typeface="Times New Roman" panose="02020603050405020304" pitchFamily="18" charset="0"/>
                <a:cs typeface="Times New Roman" panose="02020603050405020304" pitchFamily="18" charset="0"/>
              </a:rPr>
              <a:t> 6,23 km techninio vandentiekio tinklų, 11,64 km gamybinių ir paviršinių nuotekų tinklų.</a:t>
            </a:r>
          </a:p>
          <a:p>
            <a:pPr algn="just">
              <a:buFont typeface="Wingdings" panose="05000000000000000000" pitchFamily="2" charset="2"/>
              <a:buChar char="Ø"/>
            </a:pPr>
            <a:r>
              <a:rPr lang="lt-LT" sz="1100" dirty="0">
                <a:solidFill>
                  <a:schemeClr val="tx1">
                    <a:lumMod val="95000"/>
                    <a:lumOff val="5000"/>
                  </a:schemeClr>
                </a:solidFill>
                <a:latin typeface="Times New Roman" panose="02020603050405020304" pitchFamily="18" charset="0"/>
                <a:cs typeface="Times New Roman" panose="02020603050405020304" pitchFamily="18" charset="0"/>
              </a:rPr>
              <a:t>Geriamojo vandens kokybę ir išleidžiamų nuotekų taršą nuolat tikrina Bendrovės Chemijos ir bakteriologijos laboratorija, atestuota Lietuvos Respublikos valstybinės maisto ir veterinarijos tarnybos (Geriamojo vandens tiekėjo laboratorijos patvirtinimo leidimas Nr. LPL-12) ir Aplinkos apsaugos agentūros (Nuotekų ir paviršinio vandens tyrimų laboratorijai 2010-09-09 išduotas Leidimas atlikti taršos šaltinių išmetamų ir (arba) išleidžiamų į aplinką teršalų ir teršalų aplinkos elementuose (ore, vandenyje, dirvožemyje) laboratorinius tyrimus ir (ar) </a:t>
            </a:r>
            <a:r>
              <a:rPr lang="lt-LT" sz="1100" dirty="0" err="1">
                <a:solidFill>
                  <a:schemeClr val="tx1">
                    <a:lumMod val="95000"/>
                    <a:lumOff val="5000"/>
                  </a:schemeClr>
                </a:solidFill>
                <a:latin typeface="Times New Roman" panose="02020603050405020304" pitchFamily="18" charset="0"/>
                <a:cs typeface="Times New Roman" panose="02020603050405020304" pitchFamily="18" charset="0"/>
              </a:rPr>
              <a:t>matavimus</a:t>
            </a:r>
            <a:r>
              <a:rPr lang="lt-LT" sz="1100" dirty="0">
                <a:solidFill>
                  <a:schemeClr val="tx1">
                    <a:lumMod val="95000"/>
                    <a:lumOff val="5000"/>
                  </a:schemeClr>
                </a:solidFill>
                <a:latin typeface="Times New Roman" panose="02020603050405020304" pitchFamily="18" charset="0"/>
                <a:cs typeface="Times New Roman" panose="02020603050405020304" pitchFamily="18" charset="0"/>
              </a:rPr>
              <a:t> ir (ar) imti </a:t>
            </a:r>
            <a:r>
              <a:rPr lang="lt-LT" sz="1100" dirty="0" err="1">
                <a:solidFill>
                  <a:schemeClr val="tx1">
                    <a:lumMod val="95000"/>
                    <a:lumOff val="5000"/>
                  </a:schemeClr>
                </a:solidFill>
                <a:latin typeface="Times New Roman" panose="02020603050405020304" pitchFamily="18" charset="0"/>
                <a:cs typeface="Times New Roman" panose="02020603050405020304" pitchFamily="18" charset="0"/>
              </a:rPr>
              <a:t>ėminius</a:t>
            </a:r>
            <a:r>
              <a:rPr lang="lt-LT" sz="1100" dirty="0">
                <a:solidFill>
                  <a:schemeClr val="tx1">
                    <a:lumMod val="95000"/>
                    <a:lumOff val="5000"/>
                  </a:schemeClr>
                </a:solidFill>
                <a:latin typeface="Times New Roman" panose="02020603050405020304" pitchFamily="18" charset="0"/>
                <a:cs typeface="Times New Roman" panose="02020603050405020304" pitchFamily="18" charset="0"/>
              </a:rPr>
              <a:t> laboratoriniams tyrimams atlikti Nr. 1 AT-233, atnaujintas 2021-02-10). Nuo 2018 m. sausio 19 d. kietojo biokuro tyrimų laboratorija yra akredituota standarto LST EN ISO/IEC 17025:2018 atitikčiai. </a:t>
            </a:r>
            <a:r>
              <a:rPr lang="lt-LT" sz="1100" dirty="0">
                <a:solidFill>
                  <a:schemeClr val="tx1"/>
                </a:solidFill>
                <a:latin typeface="Times New Roman" panose="02020603050405020304" pitchFamily="18" charset="0"/>
                <a:cs typeface="Times New Roman" panose="02020603050405020304" pitchFamily="18" charset="0"/>
              </a:rPr>
              <a:t>2023-01-04 išduotas atnaujintas Nacionalinio akreditacijos biuro akreditavimo pažymėjimas Nr. LA.01.174 kietojo biokuro bandymus atlikti, galiojantis iki 2028-01-03.</a:t>
            </a:r>
            <a:endParaRPr lang="lt-LT" sz="1000" dirty="0">
              <a:solidFill>
                <a:schemeClr val="tx1"/>
              </a:solidFill>
              <a:latin typeface="Times New Roman" panose="02020603050405020304" pitchFamily="18" charset="0"/>
              <a:cs typeface="Times New Roman" panose="02020603050405020304" pitchFamily="18" charset="0"/>
            </a:endParaRPr>
          </a:p>
        </p:txBody>
      </p:sp>
      <p:sp>
        <p:nvSpPr>
          <p:cNvPr id="4" name="Poraštės vietos rezervavimo ženklas 3"/>
          <p:cNvSpPr>
            <a:spLocks noGrp="1"/>
          </p:cNvSpPr>
          <p:nvPr>
            <p:ph type="ftr" sz="quarter" idx="11"/>
          </p:nvPr>
        </p:nvSpPr>
        <p:spPr>
          <a:xfrm>
            <a:off x="82051" y="6523037"/>
            <a:ext cx="7543800" cy="365125"/>
          </a:xfrm>
        </p:spPr>
        <p:txBody>
          <a:bodyPr/>
          <a:lstStyle/>
          <a:p>
            <a:r>
              <a:rPr lang="lt-LT" i="1" dirty="0"/>
              <a:t>UAB „VISAGINO ENERGIJA“ 2023-2027 M. VEIKLOS STRATEGIJA</a:t>
            </a:r>
          </a:p>
        </p:txBody>
      </p:sp>
      <p:pic>
        <p:nvPicPr>
          <p:cNvPr id="15" name="Paveikslėlis 14">
            <a:extLst>
              <a:ext uri="{FF2B5EF4-FFF2-40B4-BE49-F238E27FC236}">
                <a16:creationId xmlns="" xmlns:a16="http://schemas.microsoft.com/office/drawing/2014/main" id="{AF84FCEA-6130-4A4B-B8CE-BEF8FD029B1D}"/>
              </a:ext>
            </a:extLst>
          </p:cNvPr>
          <p:cNvPicPr>
            <a:picLocks noChangeAspect="1"/>
          </p:cNvPicPr>
          <p:nvPr/>
        </p:nvPicPr>
        <p:blipFill>
          <a:blip r:embed="rId3"/>
          <a:stretch>
            <a:fillRect/>
          </a:stretch>
        </p:blipFill>
        <p:spPr>
          <a:xfrm>
            <a:off x="5215468" y="1018116"/>
            <a:ext cx="1948092" cy="1945455"/>
          </a:xfrm>
          <a:prstGeom prst="rect">
            <a:avLst/>
          </a:prstGeom>
        </p:spPr>
      </p:pic>
      <p:sp>
        <p:nvSpPr>
          <p:cNvPr id="5" name="Skaidrės numerio vietos rezervavimo ženklas 4"/>
          <p:cNvSpPr>
            <a:spLocks noGrp="1"/>
          </p:cNvSpPr>
          <p:nvPr>
            <p:ph type="sldNum" sz="quarter" idx="12"/>
          </p:nvPr>
        </p:nvSpPr>
        <p:spPr>
          <a:xfrm>
            <a:off x="11036822" y="6188075"/>
            <a:ext cx="1142245" cy="669925"/>
          </a:xfrm>
        </p:spPr>
        <p:txBody>
          <a:bodyPr/>
          <a:lstStyle/>
          <a:p>
            <a:fld id="{B06C545B-AED2-4077-87A2-994B04AC4774}" type="slidenum">
              <a:rPr lang="lt-LT" smtClean="0"/>
              <a:t>6</a:t>
            </a:fld>
            <a:endParaRPr lang="lt-LT" dirty="0"/>
          </a:p>
        </p:txBody>
      </p:sp>
      <p:sp>
        <p:nvSpPr>
          <p:cNvPr id="10" name="TextBox 9">
            <a:extLst>
              <a:ext uri="{FF2B5EF4-FFF2-40B4-BE49-F238E27FC236}">
                <a16:creationId xmlns="" xmlns:a16="http://schemas.microsoft.com/office/drawing/2014/main" id="{B9FC62DF-1F85-4047-9559-64CC685D16C1}"/>
              </a:ext>
            </a:extLst>
          </p:cNvPr>
          <p:cNvSpPr txBox="1"/>
          <p:nvPr/>
        </p:nvSpPr>
        <p:spPr>
          <a:xfrm>
            <a:off x="301476" y="680606"/>
            <a:ext cx="11448853" cy="261610"/>
          </a:xfrm>
          <a:prstGeom prst="rect">
            <a:avLst/>
          </a:prstGeom>
          <a:noFill/>
        </p:spPr>
        <p:txBody>
          <a:bodyPr wrap="square">
            <a:spAutoFit/>
          </a:bodyPr>
          <a:lstStyle/>
          <a:p>
            <a:pPr marL="171450" indent="-171450" algn="just">
              <a:buFont typeface="Wingdings" panose="05000000000000000000" pitchFamily="2" charset="2"/>
              <a:buChar char="Ø"/>
            </a:pPr>
            <a:r>
              <a:rPr lang="lt-LT" sz="1100" dirty="0">
                <a:latin typeface="Times New Roman" panose="02020603050405020304" pitchFamily="18" charset="0"/>
                <a:cs typeface="Times New Roman" panose="02020603050405020304" pitchFamily="18" charset="0"/>
              </a:rPr>
              <a:t>Bendrovės pagrindinės vykdomos veiklos yra reguliuojamos ir kontroliuojamos valstybės, reguliuojanti institucija yra Valstybinė energetikos reguliavimo taryba (toliau – VERT).</a:t>
            </a:r>
          </a:p>
        </p:txBody>
      </p:sp>
      <p:graphicFrame>
        <p:nvGraphicFramePr>
          <p:cNvPr id="9" name="Diagrama 8"/>
          <p:cNvGraphicFramePr/>
          <p:nvPr>
            <p:extLst>
              <p:ext uri="{D42A27DB-BD31-4B8C-83A1-F6EECF244321}">
                <p14:modId xmlns:p14="http://schemas.microsoft.com/office/powerpoint/2010/main" val="2498955736"/>
              </p:ext>
            </p:extLst>
          </p:nvPr>
        </p:nvGraphicFramePr>
        <p:xfrm>
          <a:off x="301476" y="1127925"/>
          <a:ext cx="11679810" cy="3572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388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14609" y="119854"/>
            <a:ext cx="9391526" cy="989453"/>
          </a:xfrm>
        </p:spPr>
        <p:txBody>
          <a:bodyPr>
            <a:normAutofit/>
          </a:bodyPr>
          <a:lstStyle/>
          <a:p>
            <a:pPr algn="r"/>
            <a:r>
              <a:rPr lang="lt-LT" sz="2400" dirty="0">
                <a:solidFill>
                  <a:schemeClr val="tx2">
                    <a:lumMod val="50000"/>
                  </a:schemeClr>
                </a:solidFill>
              </a:rPr>
              <a:t>BENDROVĖS VEIKLOS ir finansiniai rodikliai</a:t>
            </a:r>
            <a:br>
              <a:rPr lang="lt-LT" sz="2400" dirty="0">
                <a:solidFill>
                  <a:schemeClr val="tx2">
                    <a:lumMod val="50000"/>
                  </a:schemeClr>
                </a:solidFill>
              </a:rPr>
            </a:br>
            <a:endParaRPr lang="lt-LT" sz="2400" dirty="0">
              <a:solidFill>
                <a:schemeClr val="tx2">
                  <a:lumMod val="50000"/>
                </a:schemeClr>
              </a:solidFill>
            </a:endParaRPr>
          </a:p>
        </p:txBody>
      </p:sp>
      <p:sp>
        <p:nvSpPr>
          <p:cNvPr id="3" name="Turinio vietos rezervavimo ženklas 2"/>
          <p:cNvSpPr>
            <a:spLocks noGrp="1"/>
          </p:cNvSpPr>
          <p:nvPr>
            <p:ph idx="1"/>
          </p:nvPr>
        </p:nvSpPr>
        <p:spPr>
          <a:xfrm>
            <a:off x="142614" y="3976642"/>
            <a:ext cx="12129148" cy="2642272"/>
          </a:xfrm>
        </p:spPr>
        <p:txBody>
          <a:bodyPr>
            <a:noAutofit/>
          </a:bodyPr>
          <a:lstStyle/>
          <a:p>
            <a:pPr algn="just"/>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marL="0" indent="0" algn="just">
              <a:buNone/>
            </a:pPr>
            <a:endParaRPr lang="lt-LT" sz="1000" dirty="0">
              <a:solidFill>
                <a:schemeClr val="tx1">
                  <a:lumMod val="95000"/>
                  <a:lumOff val="5000"/>
                </a:schemeClr>
              </a:solidFill>
            </a:endParaRPr>
          </a:p>
          <a:p>
            <a:pPr algn="just"/>
            <a:endParaRPr lang="lt-LT" sz="1000" dirty="0">
              <a:solidFill>
                <a:schemeClr val="tx1">
                  <a:lumMod val="95000"/>
                  <a:lumOff val="5000"/>
                </a:schemeClr>
              </a:solidFill>
            </a:endParaRPr>
          </a:p>
          <a:p>
            <a:pPr algn="just"/>
            <a:endParaRPr lang="lt-LT" sz="1000" dirty="0">
              <a:solidFill>
                <a:schemeClr val="tx1">
                  <a:lumMod val="95000"/>
                  <a:lumOff val="5000"/>
                </a:schemeClr>
              </a:solidFill>
            </a:endParaRPr>
          </a:p>
        </p:txBody>
      </p:sp>
      <p:sp>
        <p:nvSpPr>
          <p:cNvPr id="4" name="Poraštės vietos rezervavimo ženklas 3"/>
          <p:cNvSpPr>
            <a:spLocks noGrp="1"/>
          </p:cNvSpPr>
          <p:nvPr>
            <p:ph type="ftr" sz="quarter" idx="11"/>
          </p:nvPr>
        </p:nvSpPr>
        <p:spPr>
          <a:xfrm>
            <a:off x="59595" y="6465959"/>
            <a:ext cx="7543800" cy="365125"/>
          </a:xfrm>
        </p:spPr>
        <p:txBody>
          <a:bodyPr/>
          <a:lstStyle/>
          <a:p>
            <a:r>
              <a:rPr lang="lt-LT" i="1" dirty="0"/>
              <a:t>UAB „VISAGINO ENERGIJA“ 2023-2027 M. VEIKLOS STRATEGIJA</a:t>
            </a:r>
          </a:p>
        </p:txBody>
      </p:sp>
      <p:sp>
        <p:nvSpPr>
          <p:cNvPr id="5" name="Skaidrės numerio vietos rezervavimo ženklas 4"/>
          <p:cNvSpPr>
            <a:spLocks noGrp="1"/>
          </p:cNvSpPr>
          <p:nvPr>
            <p:ph type="sldNum" sz="quarter" idx="12"/>
          </p:nvPr>
        </p:nvSpPr>
        <p:spPr>
          <a:xfrm>
            <a:off x="11049755" y="6188075"/>
            <a:ext cx="1142245" cy="669925"/>
          </a:xfrm>
        </p:spPr>
        <p:txBody>
          <a:bodyPr/>
          <a:lstStyle/>
          <a:p>
            <a:fld id="{B06C545B-AED2-4077-87A2-994B04AC4774}" type="slidenum">
              <a:rPr lang="lt-LT" smtClean="0"/>
              <a:t>7</a:t>
            </a:fld>
            <a:endParaRPr lang="lt-LT" dirty="0"/>
          </a:p>
        </p:txBody>
      </p:sp>
      <p:graphicFrame>
        <p:nvGraphicFramePr>
          <p:cNvPr id="7" name="Lentelė 6"/>
          <p:cNvGraphicFramePr>
            <a:graphicFrameLocks noGrp="1"/>
          </p:cNvGraphicFramePr>
          <p:nvPr>
            <p:extLst>
              <p:ext uri="{D42A27DB-BD31-4B8C-83A1-F6EECF244321}">
                <p14:modId xmlns:p14="http://schemas.microsoft.com/office/powerpoint/2010/main" val="450266483"/>
              </p:ext>
            </p:extLst>
          </p:nvPr>
        </p:nvGraphicFramePr>
        <p:xfrm>
          <a:off x="2314609" y="1675983"/>
          <a:ext cx="7562782" cy="4167409"/>
        </p:xfrm>
        <a:graphic>
          <a:graphicData uri="http://schemas.openxmlformats.org/drawingml/2006/table">
            <a:tbl>
              <a:tblPr firstRow="1" firstCol="1" bandRow="1"/>
              <a:tblGrid>
                <a:gridCol w="813474">
                  <a:extLst>
                    <a:ext uri="{9D8B030D-6E8A-4147-A177-3AD203B41FA5}">
                      <a16:colId xmlns="" xmlns:a16="http://schemas.microsoft.com/office/drawing/2014/main" val="20000"/>
                    </a:ext>
                  </a:extLst>
                </a:gridCol>
                <a:gridCol w="812326">
                  <a:extLst>
                    <a:ext uri="{9D8B030D-6E8A-4147-A177-3AD203B41FA5}">
                      <a16:colId xmlns="" xmlns:a16="http://schemas.microsoft.com/office/drawing/2014/main" val="20001"/>
                    </a:ext>
                  </a:extLst>
                </a:gridCol>
                <a:gridCol w="894936">
                  <a:extLst>
                    <a:ext uri="{9D8B030D-6E8A-4147-A177-3AD203B41FA5}">
                      <a16:colId xmlns="" xmlns:a16="http://schemas.microsoft.com/office/drawing/2014/main" val="20002"/>
                    </a:ext>
                  </a:extLst>
                </a:gridCol>
                <a:gridCol w="862236">
                  <a:extLst>
                    <a:ext uri="{9D8B030D-6E8A-4147-A177-3AD203B41FA5}">
                      <a16:colId xmlns="" xmlns:a16="http://schemas.microsoft.com/office/drawing/2014/main" val="20003"/>
                    </a:ext>
                  </a:extLst>
                </a:gridCol>
                <a:gridCol w="845600">
                  <a:extLst>
                    <a:ext uri="{9D8B030D-6E8A-4147-A177-3AD203B41FA5}">
                      <a16:colId xmlns="" xmlns:a16="http://schemas.microsoft.com/office/drawing/2014/main" val="20004"/>
                    </a:ext>
                  </a:extLst>
                </a:gridCol>
                <a:gridCol w="841010">
                  <a:extLst>
                    <a:ext uri="{9D8B030D-6E8A-4147-A177-3AD203B41FA5}">
                      <a16:colId xmlns="" xmlns:a16="http://schemas.microsoft.com/office/drawing/2014/main" val="20005"/>
                    </a:ext>
                  </a:extLst>
                </a:gridCol>
                <a:gridCol w="866826">
                  <a:extLst>
                    <a:ext uri="{9D8B030D-6E8A-4147-A177-3AD203B41FA5}">
                      <a16:colId xmlns="" xmlns:a16="http://schemas.microsoft.com/office/drawing/2014/main" val="20006"/>
                    </a:ext>
                  </a:extLst>
                </a:gridCol>
                <a:gridCol w="732012">
                  <a:extLst>
                    <a:ext uri="{9D8B030D-6E8A-4147-A177-3AD203B41FA5}">
                      <a16:colId xmlns="" xmlns:a16="http://schemas.microsoft.com/office/drawing/2014/main" val="20007"/>
                    </a:ext>
                  </a:extLst>
                </a:gridCol>
                <a:gridCol w="894362">
                  <a:extLst>
                    <a:ext uri="{9D8B030D-6E8A-4147-A177-3AD203B41FA5}">
                      <a16:colId xmlns="" xmlns:a16="http://schemas.microsoft.com/office/drawing/2014/main" val="20008"/>
                    </a:ext>
                  </a:extLst>
                </a:gridCol>
              </a:tblGrid>
              <a:tr h="313684">
                <a:tc gridSpan="3">
                  <a:txBody>
                    <a:bodyPr/>
                    <a:lstStyle/>
                    <a:p>
                      <a:pPr algn="ctr">
                        <a:lnSpc>
                          <a:spcPct val="107000"/>
                        </a:lnSpc>
                        <a:spcAft>
                          <a:spcPts val="0"/>
                        </a:spcAft>
                      </a:pPr>
                      <a:r>
                        <a:rPr lang="lt-L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ru-RU"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lt-L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lt-L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m. </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0"/>
                  </a:ext>
                </a:extLst>
              </a:tr>
              <a:tr h="318391">
                <a:tc gridSpan="9">
                  <a:txBody>
                    <a:bodyPr/>
                    <a:lstStyle/>
                    <a:p>
                      <a:pPr algn="ctr">
                        <a:lnSpc>
                          <a:spcPct val="100000"/>
                        </a:lnSpc>
                        <a:spcBef>
                          <a:spcPts val="600"/>
                        </a:spcBef>
                        <a:spcAft>
                          <a:spcPts val="600"/>
                        </a:spcAft>
                      </a:pPr>
                      <a:r>
                        <a:rPr lang="lt-LT" sz="11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Patiektos į tinklą šilumos kiekis, tūkst. MWh</a:t>
                      </a: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69"/>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1"/>
                  </a:ext>
                </a:extLst>
              </a:tr>
              <a:tr h="218571">
                <a:tc gridSpan="3">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203,92</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236,40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204,33</a:t>
                      </a:r>
                      <a:endParaRPr lang="lt-LT"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2"/>
                  </a:ext>
                </a:extLst>
              </a:tr>
              <a:tr h="324127">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Pirkta iš NŠG*</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Pagamino Bendrovė</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Pirkta iš NŠG</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Pagamino Bendrovė</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Pirkta iš NŠG</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Pagamino Bendrovė</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extLst>
                  <a:ext uri="{0D108BD9-81ED-4DB2-BD59-A6C34878D82A}">
                    <a16:rowId xmlns="" xmlns:a16="http://schemas.microsoft.com/office/drawing/2014/main" val="10003"/>
                  </a:ext>
                </a:extLst>
              </a:tr>
              <a:tr h="264465">
                <a:tc>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100,57</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gridSpan="2">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102,96</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84,50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gridSpan="2">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151,90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a:txBody>
                    <a:bodyPr/>
                    <a:lstStyle/>
                    <a:p>
                      <a:pPr algn="ctr">
                        <a:lnSpc>
                          <a:spcPct val="107000"/>
                        </a:lnSpc>
                        <a:spcAft>
                          <a:spcPts val="0"/>
                        </a:spcAft>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79,69</a:t>
                      </a:r>
                      <a:endParaRPr lang="lt-LT"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gridSpan="2">
                  <a:txBody>
                    <a:bodyPr/>
                    <a:lstStyle/>
                    <a:p>
                      <a:pPr algn="ctr">
                        <a:lnSpc>
                          <a:spcPct val="107000"/>
                        </a:lnSpc>
                        <a:spcAft>
                          <a:spcPts val="0"/>
                        </a:spcAft>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124,64</a:t>
                      </a:r>
                      <a:endParaRPr lang="lt-LT"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extLst>
                  <a:ext uri="{0D108BD9-81ED-4DB2-BD59-A6C34878D82A}">
                    <a16:rowId xmlns="" xmlns:a16="http://schemas.microsoft.com/office/drawing/2014/main" val="10004"/>
                  </a:ext>
                </a:extLst>
              </a:tr>
              <a:tr h="910787">
                <a:tc>
                  <a:txBody>
                    <a:bodyPr/>
                    <a:lstStyle/>
                    <a:p>
                      <a:pPr algn="ctr">
                        <a:lnSpc>
                          <a:spcPct val="107000"/>
                        </a:lnSpc>
                        <a:spcAft>
                          <a:spcPts val="0"/>
                        </a:spcAft>
                      </a:pPr>
                      <a:r>
                        <a:rPr lang="lt-L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a:t>
                      </a:r>
                      <a:b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tūkst. MWh: </a:t>
                      </a:r>
                    </a:p>
                    <a:p>
                      <a:pPr algn="ctr">
                        <a:lnSpc>
                          <a:spcPct val="107000"/>
                        </a:lnSpc>
                        <a:spcAft>
                          <a:spcPts val="0"/>
                        </a:spcAft>
                      </a:pPr>
                      <a:endParaRPr lang="lt-LT"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86,06</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a:t>
                      </a:r>
                      <a:b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tūkst. MWh:</a:t>
                      </a:r>
                    </a:p>
                    <a:p>
                      <a:pPr algn="ctr">
                        <a:lnSpc>
                          <a:spcPct val="107000"/>
                        </a:lnSpc>
                        <a:spcAft>
                          <a:spcPts val="0"/>
                        </a:spcAft>
                      </a:pPr>
                      <a:endParaRPr lang="ru-RU"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lt-LT"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16,90</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a:t>
                      </a:r>
                      <a:b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tūkst. MWh:</a:t>
                      </a:r>
                    </a:p>
                    <a:p>
                      <a:pPr algn="ctr">
                        <a:lnSpc>
                          <a:spcPct val="107000"/>
                        </a:lnSpc>
                        <a:spcAft>
                          <a:spcPts val="0"/>
                        </a:spcAft>
                      </a:pPr>
                      <a:r>
                        <a:rPr lang="lt-L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100,63</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tūkst. MWh:</a:t>
                      </a:r>
                    </a:p>
                    <a:p>
                      <a:pPr algn="ctr">
                        <a:lnSpc>
                          <a:spcPct val="107000"/>
                        </a:lnSpc>
                        <a:spcAft>
                          <a:spcPts val="0"/>
                        </a:spcAft>
                      </a:pPr>
                      <a:r>
                        <a:rPr lang="lt-LT"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51,27</a:t>
                      </a:r>
                    </a:p>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marL="0" indent="0"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a:t>
                      </a:r>
                      <a:b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tūkst. MWh:</a:t>
                      </a:r>
                    </a:p>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89,63</a:t>
                      </a:r>
                      <a:endPar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lt-L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a:txBody>
                    <a:bodyPr/>
                    <a:lstStyle/>
                    <a:p>
                      <a:pPr algn="ctr">
                        <a:lnSpc>
                          <a:spcPct val="107000"/>
                        </a:lnSpc>
                        <a:spcAft>
                          <a:spcPts val="0"/>
                        </a:spcAft>
                      </a:pPr>
                      <a:r>
                        <a:rPr lang="lt-LT"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tūkst. MWh: </a:t>
                      </a:r>
                    </a:p>
                    <a:p>
                      <a:pPr algn="ctr">
                        <a:lnSpc>
                          <a:spcPct val="107000"/>
                        </a:lnSpc>
                        <a:spcAft>
                          <a:spcPts val="0"/>
                        </a:spcAft>
                      </a:pPr>
                      <a:endParaRPr lang="lt-LT"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lt-LT"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35,01</a:t>
                      </a:r>
                    </a:p>
                    <a:p>
                      <a:pPr algn="ctr">
                        <a:lnSpc>
                          <a:spcPct val="107000"/>
                        </a:lnSpc>
                        <a:spcAft>
                          <a:spcPts val="0"/>
                        </a:spcAft>
                      </a:pPr>
                      <a:endParaRPr lang="lt-L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extLst>
                  <a:ext uri="{0D108BD9-81ED-4DB2-BD59-A6C34878D82A}">
                    <a16:rowId xmlns="" xmlns:a16="http://schemas.microsoft.com/office/drawing/2014/main" val="10005"/>
                  </a:ext>
                </a:extLst>
              </a:tr>
              <a:tr h="326996">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gridSpan="2">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biokuro: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hMerge="1">
                  <a:txBody>
                    <a:bodyPr/>
                    <a:lstStyle/>
                    <a:p>
                      <a:endParaRPr lang="lt-LT"/>
                    </a:p>
                  </a:txBody>
                  <a:tcPr/>
                </a:tc>
                <a:tc>
                  <a:txBody>
                    <a:bodyPr/>
                    <a:lstStyle/>
                    <a:p>
                      <a:pPr algn="ctr">
                        <a:lnSpc>
                          <a:spcPct val="107000"/>
                        </a:lnSpc>
                        <a:spcAft>
                          <a:spcPts val="0"/>
                        </a:spcAft>
                      </a:pPr>
                      <a: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dujų: </a:t>
                      </a:r>
                      <a:br>
                        <a:rPr lang="lt-LT" sz="11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 xmlns:a16="http://schemas.microsoft.com/office/drawing/2014/main" val="10006"/>
                  </a:ext>
                </a:extLst>
              </a:tr>
              <a:tr h="259876">
                <a:tc gridSpan="2">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a:t>
                      </a: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gridSpan="2">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a:t>
                      </a: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gridSpan="2">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a:txBody>
                    <a:bodyPr/>
                    <a:lstStyle/>
                    <a:p>
                      <a:pPr algn="ctr">
                        <a:lnSpc>
                          <a:spcPct val="107000"/>
                        </a:lnSpc>
                        <a:spcAft>
                          <a:spcPts val="0"/>
                        </a:spcAft>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17%</a:t>
                      </a:r>
                      <a:endParaRPr lang="lt-LT"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extLst>
                  <a:ext uri="{0D108BD9-81ED-4DB2-BD59-A6C34878D82A}">
                    <a16:rowId xmlns="" xmlns:a16="http://schemas.microsoft.com/office/drawing/2014/main" val="10007"/>
                  </a:ext>
                </a:extLst>
              </a:tr>
              <a:tr h="259876">
                <a:tc gridSpan="9">
                  <a:txBody>
                    <a:bodyPr/>
                    <a:lstStyle/>
                    <a:p>
                      <a:pPr algn="ctr">
                        <a:lnSpc>
                          <a:spcPct val="107000"/>
                        </a:lnSpc>
                        <a:spcAft>
                          <a:spcPts val="0"/>
                        </a:spcAft>
                      </a:pPr>
                      <a:r>
                        <a:rPr lang="lt-LT" sz="11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Realizuotos šilumos kiekis, tūkst. MWh</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69"/>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8"/>
                  </a:ext>
                </a:extLst>
              </a:tr>
              <a:tr h="259876">
                <a:tc gridSpan="3">
                  <a:txBody>
                    <a:bodyPr/>
                    <a:lstStyle/>
                    <a:p>
                      <a:pPr algn="ctr">
                        <a:lnSpc>
                          <a:spcPct val="107000"/>
                        </a:lnSpc>
                        <a:spcAft>
                          <a:spcPts val="0"/>
                        </a:spcAft>
                      </a:pPr>
                      <a:r>
                        <a:rPr lang="lt-L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174,00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207,10</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178,49</a:t>
                      </a: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9"/>
                  </a:ext>
                </a:extLst>
              </a:tr>
              <a:tr h="259876">
                <a:tc gridSpan="9">
                  <a:txBody>
                    <a:bodyPr/>
                    <a:lstStyle/>
                    <a:p>
                      <a:pPr algn="ctr">
                        <a:lnSpc>
                          <a:spcPct val="107000"/>
                        </a:lnSpc>
                        <a:spcAft>
                          <a:spcPts val="0"/>
                        </a:spcAft>
                      </a:pPr>
                      <a:r>
                        <a:rPr lang="lt-LT" sz="1100" b="1" i="0" dirty="0">
                          <a:effectLst/>
                          <a:latin typeface="Times New Roman" panose="02020603050405020304" pitchFamily="18" charset="0"/>
                          <a:ea typeface="Calibri" panose="020F0502020204030204" pitchFamily="34" charset="0"/>
                          <a:cs typeface="Times New Roman" panose="02020603050405020304" pitchFamily="18" charset="0"/>
                        </a:rPr>
                        <a:t>Realizuoto karšto vandens kiekis, tūkst. m³</a:t>
                      </a: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69"/>
                    </a:solidFill>
                  </a:tcPr>
                </a:tc>
                <a:tc hMerge="1">
                  <a:txBody>
                    <a:bodyPr/>
                    <a:lstStyle/>
                    <a:p>
                      <a:endParaRPr lang="lt-LT"/>
                    </a:p>
                  </a:txBody>
                  <a:tcPr/>
                </a:tc>
                <a:tc hMerge="1">
                  <a:txBody>
                    <a:bodyPr/>
                    <a:lstStyle/>
                    <a:p>
                      <a:endParaRPr lang="lt-LT"/>
                    </a:p>
                  </a:txBody>
                  <a:tcPr/>
                </a:tc>
                <a:tc hMerge="1">
                  <a:txBody>
                    <a:bodyPr/>
                    <a:lstStyle/>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lt-LT"/>
                    </a:p>
                  </a:txBody>
                  <a:tcPr/>
                </a:tc>
                <a:tc hMerge="1">
                  <a:txBody>
                    <a:bodyPr/>
                    <a:lstStyle/>
                    <a:p>
                      <a:endParaRPr lang="lt-LT"/>
                    </a:p>
                  </a:txBody>
                  <a:tcPr/>
                </a:tc>
                <a:tc hMerge="1">
                  <a:txBody>
                    <a:bodyPr/>
                    <a:lstStyle/>
                    <a:p>
                      <a:pPr algn="ctr">
                        <a:lnSpc>
                          <a:spcPct val="107000"/>
                        </a:lnSpc>
                        <a:spcAft>
                          <a:spcPts val="0"/>
                        </a:spcAft>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57" marR="6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10"/>
                  </a:ext>
                </a:extLst>
              </a:tr>
              <a:tr h="259876">
                <a:tc gridSpan="3">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228,17</a:t>
                      </a: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230,90</a:t>
                      </a: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0"/>
                        </a:spcAft>
                      </a:pPr>
                      <a:r>
                        <a:rPr lang="ru-RU" sz="1100" i="1" dirty="0" smtClean="0">
                          <a:effectLst/>
                          <a:latin typeface="Times New Roman" panose="02020603050405020304" pitchFamily="18" charset="0"/>
                          <a:ea typeface="Calibri" panose="020F0502020204030204" pitchFamily="34" charset="0"/>
                          <a:cs typeface="Times New Roman" panose="02020603050405020304" pitchFamily="18" charset="0"/>
                        </a:rPr>
                        <a:t>227,</a:t>
                      </a:r>
                      <a:r>
                        <a:rPr lang="lt-LT" sz="1100" i="1" dirty="0" smtClean="0">
                          <a:effectLst/>
                          <a:latin typeface="Times New Roman" panose="02020603050405020304" pitchFamily="18" charset="0"/>
                          <a:ea typeface="Calibri" panose="020F0502020204030204" pitchFamily="34" charset="0"/>
                          <a:cs typeface="Times New Roman" panose="02020603050405020304" pitchFamily="18" charset="0"/>
                        </a:rPr>
                        <a:t>48</a:t>
                      </a:r>
                      <a:endParaRPr lang="lt-LT" sz="11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57" marR="6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11"/>
                  </a:ext>
                </a:extLst>
              </a:tr>
            </a:tbl>
          </a:graphicData>
        </a:graphic>
      </p:graphicFrame>
      <p:sp>
        <p:nvSpPr>
          <p:cNvPr id="16" name="TextBox 15">
            <a:extLst>
              <a:ext uri="{FF2B5EF4-FFF2-40B4-BE49-F238E27FC236}">
                <a16:creationId xmlns="" xmlns:a16="http://schemas.microsoft.com/office/drawing/2014/main" id="{90C6E354-EF55-4A5C-94EE-61C43BEE3A64}"/>
              </a:ext>
            </a:extLst>
          </p:cNvPr>
          <p:cNvSpPr txBox="1"/>
          <p:nvPr/>
        </p:nvSpPr>
        <p:spPr>
          <a:xfrm>
            <a:off x="2314609" y="5833547"/>
            <a:ext cx="6174296" cy="253916"/>
          </a:xfrm>
          <a:prstGeom prst="rect">
            <a:avLst/>
          </a:prstGeom>
          <a:noFill/>
        </p:spPr>
        <p:txBody>
          <a:bodyPr wrap="square">
            <a:spAutoFit/>
          </a:bodyPr>
          <a:lstStyle/>
          <a:p>
            <a:r>
              <a:rPr lang="lt-LT" sz="1050" dirty="0">
                <a:latin typeface="Times New Roman" panose="02020603050405020304" pitchFamily="18" charset="0"/>
                <a:cs typeface="Times New Roman" panose="02020603050405020304" pitchFamily="18" charset="0"/>
              </a:rPr>
              <a:t>* Nepriklausomi šilumos gamintojai (toliau - NŠG)</a:t>
            </a:r>
          </a:p>
        </p:txBody>
      </p:sp>
      <p:grpSp>
        <p:nvGrpSpPr>
          <p:cNvPr id="18" name="Grupė 17">
            <a:extLst>
              <a:ext uri="{FF2B5EF4-FFF2-40B4-BE49-F238E27FC236}">
                <a16:creationId xmlns="" xmlns:a16="http://schemas.microsoft.com/office/drawing/2014/main" id="{830885C7-B35A-4C0A-973D-DBAC2742C50B}"/>
              </a:ext>
            </a:extLst>
          </p:cNvPr>
          <p:cNvGrpSpPr/>
          <p:nvPr/>
        </p:nvGrpSpPr>
        <p:grpSpPr>
          <a:xfrm>
            <a:off x="2314609" y="1179286"/>
            <a:ext cx="7562782" cy="352798"/>
            <a:chOff x="-1289274" y="364064"/>
            <a:chExt cx="7313820" cy="352798"/>
          </a:xfrm>
          <a:scene3d>
            <a:camera prst="orthographicFront">
              <a:rot lat="0" lon="0" rev="0"/>
            </a:camera>
            <a:lightRig rig="contrasting" dir="t">
              <a:rot lat="0" lon="0" rev="1200000"/>
            </a:lightRig>
          </a:scene3d>
        </p:grpSpPr>
        <p:sp>
          <p:nvSpPr>
            <p:cNvPr id="19" name="Stačiakampis: suapvalinti kampai 18">
              <a:extLst>
                <a:ext uri="{FF2B5EF4-FFF2-40B4-BE49-F238E27FC236}">
                  <a16:creationId xmlns="" xmlns:a16="http://schemas.microsoft.com/office/drawing/2014/main" id="{F4235444-B367-487E-B1B1-37CAE5FEAE54}"/>
                </a:ext>
              </a:extLst>
            </p:cNvPr>
            <p:cNvSpPr/>
            <p:nvPr/>
          </p:nvSpPr>
          <p:spPr>
            <a:xfrm>
              <a:off x="-1289274" y="364064"/>
              <a:ext cx="7313820" cy="352798"/>
            </a:xfrm>
            <a:prstGeom prst="roundRect">
              <a:avLst>
                <a:gd name="adj" fmla="val 10000"/>
              </a:avLst>
            </a:prstGeom>
            <a:gradFill rotWithShape="0">
              <a:gsLst>
                <a:gs pos="91700">
                  <a:srgbClr val="FFC000"/>
                </a:gs>
                <a:gs pos="0">
                  <a:srgbClr val="FF6600"/>
                </a:gs>
                <a:gs pos="100000">
                  <a:schemeClr val="accent1">
                    <a:shade val="50000"/>
                    <a:hueOff val="325498"/>
                    <a:satOff val="-39388"/>
                    <a:lumOff val="29612"/>
                    <a:alphaOff val="0"/>
                    <a:tint val="84000"/>
                    <a:satMod val="160000"/>
                  </a:schemeClr>
                </a:gs>
              </a:gsLst>
              <a:lin ang="5400000" scaled="0"/>
            </a:gradFill>
            <a:effectLst>
              <a:softEdge rad="317500"/>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txBody>
            <a:bodyPr/>
            <a:lstStyle/>
            <a:p>
              <a:endParaRPr lang="lt-LT" dirty="0"/>
            </a:p>
          </p:txBody>
        </p:sp>
        <p:sp>
          <p:nvSpPr>
            <p:cNvPr id="20" name="Stačiakampis: suapvalinti kampai 4">
              <a:extLst>
                <a:ext uri="{FF2B5EF4-FFF2-40B4-BE49-F238E27FC236}">
                  <a16:creationId xmlns="" xmlns:a16="http://schemas.microsoft.com/office/drawing/2014/main" id="{2675E172-87A7-465A-AA3D-65533A391521}"/>
                </a:ext>
              </a:extLst>
            </p:cNvPr>
            <p:cNvSpPr txBox="1"/>
            <p:nvPr/>
          </p:nvSpPr>
          <p:spPr>
            <a:xfrm>
              <a:off x="936446" y="408001"/>
              <a:ext cx="2888963" cy="2907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t-LT" sz="1400" b="1" kern="1200" dirty="0">
                  <a:solidFill>
                    <a:schemeClr val="tx1"/>
                  </a:solidFill>
                  <a:latin typeface="Times New Roman" panose="02020603050405020304" pitchFamily="18" charset="0"/>
                  <a:cs typeface="Times New Roman" panose="02020603050405020304" pitchFamily="18" charset="0"/>
                </a:rPr>
                <a:t>Bendrovės Šilumos veiklos rodikliai</a:t>
              </a:r>
            </a:p>
          </p:txBody>
        </p:sp>
      </p:grpSp>
    </p:spTree>
    <p:extLst>
      <p:ext uri="{BB962C8B-B14F-4D97-AF65-F5344CB8AC3E}">
        <p14:creationId xmlns:p14="http://schemas.microsoft.com/office/powerpoint/2010/main" val="316464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419476" y="0"/>
            <a:ext cx="8665090" cy="1009650"/>
          </a:xfrm>
        </p:spPr>
        <p:txBody>
          <a:bodyPr>
            <a:normAutofit/>
          </a:bodyPr>
          <a:lstStyle/>
          <a:p>
            <a:pPr algn="r"/>
            <a:r>
              <a:rPr lang="lt-LT" sz="2400" dirty="0">
                <a:solidFill>
                  <a:schemeClr val="tx2">
                    <a:lumMod val="50000"/>
                  </a:schemeClr>
                </a:solidFill>
              </a:rPr>
              <a:t>BENDROVĖS VEIKLOS ir finansiniai rodikliai</a:t>
            </a:r>
            <a:endParaRPr lang="lt-LT" sz="2400" dirty="0"/>
          </a:p>
        </p:txBody>
      </p:sp>
      <p:sp>
        <p:nvSpPr>
          <p:cNvPr id="4" name="Poraštės vietos rezervavimo ženklas 3"/>
          <p:cNvSpPr>
            <a:spLocks noGrp="1"/>
          </p:cNvSpPr>
          <p:nvPr>
            <p:ph type="ftr" sz="quarter" idx="11"/>
          </p:nvPr>
        </p:nvSpPr>
        <p:spPr>
          <a:xfrm>
            <a:off x="76200" y="6492875"/>
            <a:ext cx="7543800" cy="365125"/>
          </a:xfrm>
        </p:spPr>
        <p:txBody>
          <a:bodyPr/>
          <a:lstStyle/>
          <a:p>
            <a:r>
              <a:rPr lang="lt-LT" i="1" dirty="0"/>
              <a:t>UAB „VISAGINO ENERGIJA“ 202</a:t>
            </a:r>
            <a:r>
              <a:rPr lang="ru-RU" i="1" dirty="0"/>
              <a:t>3</a:t>
            </a:r>
            <a:r>
              <a:rPr lang="lt-LT" i="1" dirty="0"/>
              <a:t>-202</a:t>
            </a:r>
            <a:r>
              <a:rPr lang="ru-RU" i="1" dirty="0"/>
              <a:t>7</a:t>
            </a:r>
            <a:r>
              <a:rPr lang="lt-LT" i="1" dirty="0"/>
              <a:t> M. VEIKLOS STRATEGIJA</a:t>
            </a:r>
          </a:p>
        </p:txBody>
      </p:sp>
      <p:sp>
        <p:nvSpPr>
          <p:cNvPr id="5" name="Skaidrės numerio vietos rezervavimo ženklas 4"/>
          <p:cNvSpPr>
            <a:spLocks noGrp="1"/>
          </p:cNvSpPr>
          <p:nvPr>
            <p:ph type="sldNum" sz="quarter" idx="12"/>
          </p:nvPr>
        </p:nvSpPr>
        <p:spPr/>
        <p:txBody>
          <a:bodyPr/>
          <a:lstStyle/>
          <a:p>
            <a:fld id="{B06C545B-AED2-4077-87A2-994B04AC4774}" type="slidenum">
              <a:rPr lang="lt-LT" smtClean="0"/>
              <a:t>8</a:t>
            </a:fld>
            <a:endParaRPr lang="lt-LT"/>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65171971"/>
              </p:ext>
            </p:extLst>
          </p:nvPr>
        </p:nvGraphicFramePr>
        <p:xfrm>
          <a:off x="969645" y="1658738"/>
          <a:ext cx="4508366" cy="3466933"/>
        </p:xfrm>
        <a:graphic>
          <a:graphicData uri="http://schemas.openxmlformats.org/drawingml/2006/table">
            <a:tbl>
              <a:tblPr firstRow="1" firstCol="1" bandRow="1"/>
              <a:tblGrid>
                <a:gridCol w="1565751">
                  <a:extLst>
                    <a:ext uri="{9D8B030D-6E8A-4147-A177-3AD203B41FA5}">
                      <a16:colId xmlns="" xmlns:a16="http://schemas.microsoft.com/office/drawing/2014/main" val="20000"/>
                    </a:ext>
                  </a:extLst>
                </a:gridCol>
                <a:gridCol w="1667459">
                  <a:extLst>
                    <a:ext uri="{9D8B030D-6E8A-4147-A177-3AD203B41FA5}">
                      <a16:colId xmlns="" xmlns:a16="http://schemas.microsoft.com/office/drawing/2014/main" val="20001"/>
                    </a:ext>
                  </a:extLst>
                </a:gridCol>
                <a:gridCol w="1275156">
                  <a:extLst>
                    <a:ext uri="{9D8B030D-6E8A-4147-A177-3AD203B41FA5}">
                      <a16:colId xmlns="" xmlns:a16="http://schemas.microsoft.com/office/drawing/2014/main" val="20002"/>
                    </a:ext>
                  </a:extLst>
                </a:gridCol>
              </a:tblGrid>
              <a:tr h="379622">
                <a:tc>
                  <a:txBody>
                    <a:bodyPr/>
                    <a:lstStyle/>
                    <a:p>
                      <a:pPr algn="ctr">
                        <a:lnSpc>
                          <a:spcPct val="107000"/>
                        </a:lnSpc>
                        <a:spcAft>
                          <a:spcPts val="0"/>
                        </a:spcAft>
                      </a:pP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20</a:t>
                      </a: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20</a:t>
                      </a: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C1FF"/>
                    </a:solidFill>
                  </a:tcPr>
                </a:tc>
                <a:tc>
                  <a:txBody>
                    <a:bodyPr/>
                    <a:lstStyle/>
                    <a:p>
                      <a:pPr algn="ctr">
                        <a:lnSpc>
                          <a:spcPct val="107000"/>
                        </a:lnSpc>
                        <a:spcAft>
                          <a:spcPts val="0"/>
                        </a:spcAft>
                      </a:pP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202</a:t>
                      </a: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a:t>
                      </a: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C1FF"/>
                    </a:solidFill>
                  </a:tcPr>
                </a:tc>
                <a:tc>
                  <a:txBody>
                    <a:bodyPr/>
                    <a:lstStyle/>
                    <a:p>
                      <a:pPr algn="ctr">
                        <a:lnSpc>
                          <a:spcPct val="107000"/>
                        </a:lnSpc>
                        <a:spcAft>
                          <a:spcPts val="0"/>
                        </a:spcAft>
                      </a:pPr>
                      <a:r>
                        <a:rPr lang="lt-LT"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a:t>
                      </a:r>
                      <a:r>
                        <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lt-LT"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C1FF"/>
                    </a:solidFill>
                  </a:tcPr>
                </a:tc>
                <a:extLst>
                  <a:ext uri="{0D108BD9-81ED-4DB2-BD59-A6C34878D82A}">
                    <a16:rowId xmlns="" xmlns:a16="http://schemas.microsoft.com/office/drawing/2014/main" val="10000"/>
                  </a:ext>
                </a:extLst>
              </a:tr>
              <a:tr h="451971">
                <a:tc gridSpan="3">
                  <a:txBody>
                    <a:bodyPr/>
                    <a:lstStyle/>
                    <a:p>
                      <a:pPr algn="ctr">
                        <a:lnSpc>
                          <a:spcPct val="107000"/>
                        </a:lnSpc>
                        <a:spcAft>
                          <a:spcPts val="0"/>
                        </a:spcAft>
                      </a:pPr>
                      <a:r>
                        <a:rPr lang="lt-LT" sz="1100" b="1" i="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Pakelto geriamojo vandens kiekis, tūkst. m³</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65C1FF">
                            <a:tint val="66000"/>
                            <a:satMod val="160000"/>
                          </a:srgbClr>
                        </a:gs>
                        <a:gs pos="50000">
                          <a:srgbClr val="65C1FF">
                            <a:tint val="44500"/>
                            <a:satMod val="160000"/>
                          </a:srgbClr>
                        </a:gs>
                        <a:gs pos="100000">
                          <a:srgbClr val="65C1FF">
                            <a:tint val="23500"/>
                            <a:satMod val="160000"/>
                          </a:srgbClr>
                        </a:gs>
                      </a:gsLst>
                      <a:lin ang="5400000" scaled="1"/>
                      <a:tileRect/>
                    </a:gra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1"/>
                  </a:ext>
                </a:extLst>
              </a:tr>
              <a:tr h="312903">
                <a:tc>
                  <a:txBody>
                    <a:bodyPr/>
                    <a:lstStyle/>
                    <a:p>
                      <a:pPr algn="ctr">
                        <a:lnSpc>
                          <a:spcPct val="107000"/>
                        </a:lnSpc>
                        <a:spcAft>
                          <a:spcPts val="0"/>
                        </a:spcAft>
                      </a:pPr>
                      <a:r>
                        <a:rPr lang="lt-LT" sz="1100" i="1"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1 029,87</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990,49</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ru-RU" sz="1100" i="1"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1 002,3</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extLst>
                  <a:ext uri="{0D108BD9-81ED-4DB2-BD59-A6C34878D82A}">
                    <a16:rowId xmlns="" xmlns:a16="http://schemas.microsoft.com/office/drawing/2014/main" val="10002"/>
                  </a:ext>
                </a:extLst>
              </a:tr>
              <a:tr h="475149">
                <a:tc gridSpan="3">
                  <a:txBody>
                    <a:bodyPr/>
                    <a:lstStyle/>
                    <a:p>
                      <a:pPr algn="ctr">
                        <a:lnSpc>
                          <a:spcPct val="107000"/>
                        </a:lnSpc>
                        <a:spcAft>
                          <a:spcPts val="0"/>
                        </a:spcAft>
                      </a:pPr>
                      <a:r>
                        <a:rPr lang="lt-LT"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Realizuoto geriamojo vandens kiekis, tūkst. m³</a:t>
                      </a:r>
                      <a:endParaRPr lang="lt-LT"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65C1FF">
                            <a:tint val="66000"/>
                            <a:satMod val="160000"/>
                          </a:srgbClr>
                        </a:gs>
                        <a:gs pos="50000">
                          <a:srgbClr val="65C1FF">
                            <a:tint val="44500"/>
                            <a:satMod val="160000"/>
                          </a:srgbClr>
                        </a:gs>
                        <a:gs pos="100000">
                          <a:srgbClr val="65C1FF">
                            <a:tint val="23500"/>
                            <a:satMod val="160000"/>
                          </a:srgbClr>
                        </a:gs>
                      </a:gsLst>
                      <a:lin ang="5400000" scaled="1"/>
                      <a:tileRect/>
                    </a:gra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3"/>
                  </a:ext>
                </a:extLst>
              </a:tr>
              <a:tr h="273500">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785,55</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775,26</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778,3</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extLst>
                  <a:ext uri="{0D108BD9-81ED-4DB2-BD59-A6C34878D82A}">
                    <a16:rowId xmlns="" xmlns:a16="http://schemas.microsoft.com/office/drawing/2014/main" val="10004"/>
                  </a:ext>
                </a:extLst>
              </a:tr>
              <a:tr h="446563">
                <a:tc gridSpan="3">
                  <a:txBody>
                    <a:bodyPr/>
                    <a:lstStyle/>
                    <a:p>
                      <a:pPr algn="ctr">
                        <a:lnSpc>
                          <a:spcPct val="107000"/>
                        </a:lnSpc>
                        <a:spcAft>
                          <a:spcPts val="0"/>
                        </a:spcAft>
                      </a:pPr>
                      <a:r>
                        <a:rPr lang="lt-LT"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Išvalytų nuotekų </a:t>
                      </a:r>
                      <a:r>
                        <a:rPr lang="lt-LT" sz="1100" b="1"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tvarkymo paslaugų kiekis</a:t>
                      </a:r>
                      <a:r>
                        <a:rPr lang="lt-LT"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tūkst. m³</a:t>
                      </a:r>
                      <a:endParaRPr lang="lt-LT"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65C1FF">
                            <a:tint val="66000"/>
                            <a:satMod val="160000"/>
                          </a:srgbClr>
                        </a:gs>
                        <a:gs pos="50000">
                          <a:srgbClr val="65C1FF">
                            <a:tint val="44500"/>
                            <a:satMod val="160000"/>
                          </a:srgbClr>
                        </a:gs>
                        <a:gs pos="100000">
                          <a:srgbClr val="65C1FF">
                            <a:tint val="23500"/>
                            <a:satMod val="160000"/>
                          </a:srgbClr>
                        </a:gs>
                      </a:gsLst>
                      <a:lin ang="5400000" scaled="1"/>
                      <a:tileRect/>
                    </a:gra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5"/>
                  </a:ext>
                </a:extLst>
              </a:tr>
              <a:tr h="329901">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1 077,31</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1 079,01</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ru-RU"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077,86</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extLst>
                  <a:ext uri="{0D108BD9-81ED-4DB2-BD59-A6C34878D82A}">
                    <a16:rowId xmlns="" xmlns:a16="http://schemas.microsoft.com/office/drawing/2014/main" val="10006"/>
                  </a:ext>
                </a:extLst>
              </a:tr>
              <a:tr h="481330">
                <a:tc gridSpan="3">
                  <a:txBody>
                    <a:bodyPr/>
                    <a:lstStyle/>
                    <a:p>
                      <a:pPr algn="ctr">
                        <a:lnSpc>
                          <a:spcPct val="107000"/>
                        </a:lnSpc>
                        <a:spcAft>
                          <a:spcPts val="0"/>
                        </a:spcAft>
                      </a:pPr>
                      <a:r>
                        <a:rPr lang="lt-LT"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Realizuotų nuotekų tvarkymo paslaugų kiekis, tūkst. m³</a:t>
                      </a:r>
                      <a:endParaRPr lang="lt-LT"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65C1FF">
                            <a:tint val="66000"/>
                            <a:satMod val="160000"/>
                          </a:srgbClr>
                        </a:gs>
                        <a:gs pos="50000">
                          <a:srgbClr val="65C1FF">
                            <a:tint val="44500"/>
                            <a:satMod val="160000"/>
                          </a:srgbClr>
                        </a:gs>
                        <a:gs pos="100000">
                          <a:srgbClr val="65C1FF">
                            <a:tint val="23500"/>
                            <a:satMod val="160000"/>
                          </a:srgbClr>
                        </a:gs>
                      </a:gsLst>
                      <a:lin ang="5400000" scaled="1"/>
                      <a:tileRect/>
                    </a:gra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7"/>
                  </a:ext>
                </a:extLst>
              </a:tr>
              <a:tr h="315994">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818,20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820,48</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821,4</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BFC"/>
                    </a:solidFill>
                  </a:tcPr>
                </a:tc>
                <a:extLst>
                  <a:ext uri="{0D108BD9-81ED-4DB2-BD59-A6C34878D82A}">
                    <a16:rowId xmlns="" xmlns:a16="http://schemas.microsoft.com/office/drawing/2014/main" val="10008"/>
                  </a:ext>
                </a:extLst>
              </a:tr>
            </a:tbl>
          </a:graphicData>
        </a:graphic>
      </p:graphicFrame>
      <p:graphicFrame>
        <p:nvGraphicFramePr>
          <p:cNvPr id="10" name="Lentelė 9"/>
          <p:cNvGraphicFramePr>
            <a:graphicFrameLocks noGrp="1"/>
          </p:cNvGraphicFramePr>
          <p:nvPr>
            <p:extLst>
              <p:ext uri="{D42A27DB-BD31-4B8C-83A1-F6EECF244321}">
                <p14:modId xmlns:p14="http://schemas.microsoft.com/office/powerpoint/2010/main" val="2805267439"/>
              </p:ext>
            </p:extLst>
          </p:nvPr>
        </p:nvGraphicFramePr>
        <p:xfrm>
          <a:off x="6333688" y="1658740"/>
          <a:ext cx="4600634" cy="3466932"/>
        </p:xfrm>
        <a:graphic>
          <a:graphicData uri="http://schemas.openxmlformats.org/drawingml/2006/table">
            <a:tbl>
              <a:tblPr firstRow="1" firstCol="1" bandRow="1"/>
              <a:tblGrid>
                <a:gridCol w="1597795">
                  <a:extLst>
                    <a:ext uri="{9D8B030D-6E8A-4147-A177-3AD203B41FA5}">
                      <a16:colId xmlns="" xmlns:a16="http://schemas.microsoft.com/office/drawing/2014/main" val="20000"/>
                    </a:ext>
                  </a:extLst>
                </a:gridCol>
                <a:gridCol w="1701585">
                  <a:extLst>
                    <a:ext uri="{9D8B030D-6E8A-4147-A177-3AD203B41FA5}">
                      <a16:colId xmlns="" xmlns:a16="http://schemas.microsoft.com/office/drawing/2014/main" val="20001"/>
                    </a:ext>
                  </a:extLst>
                </a:gridCol>
                <a:gridCol w="1301254">
                  <a:extLst>
                    <a:ext uri="{9D8B030D-6E8A-4147-A177-3AD203B41FA5}">
                      <a16:colId xmlns="" xmlns:a16="http://schemas.microsoft.com/office/drawing/2014/main" val="20002"/>
                    </a:ext>
                  </a:extLst>
                </a:gridCol>
              </a:tblGrid>
              <a:tr h="355077">
                <a:tc>
                  <a:txBody>
                    <a:bodyPr/>
                    <a:lstStyle/>
                    <a:p>
                      <a:pPr algn="ctr">
                        <a:lnSpc>
                          <a:spcPct val="107000"/>
                        </a:lnSpc>
                        <a:spcAft>
                          <a:spcPts val="0"/>
                        </a:spcAft>
                      </a:pP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20</a:t>
                      </a: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20</a:t>
                      </a: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FE048">
                            <a:shade val="30000"/>
                            <a:satMod val="115000"/>
                          </a:srgbClr>
                        </a:gs>
                        <a:gs pos="50000">
                          <a:srgbClr val="9FE048">
                            <a:shade val="67500"/>
                            <a:satMod val="115000"/>
                          </a:srgbClr>
                        </a:gs>
                        <a:gs pos="100000">
                          <a:srgbClr val="9FE048">
                            <a:shade val="100000"/>
                            <a:satMod val="115000"/>
                          </a:srgbClr>
                        </a:gs>
                      </a:gsLst>
                      <a:lin ang="5400000" scaled="1"/>
                      <a:tileRect/>
                    </a:gradFill>
                  </a:tcPr>
                </a:tc>
                <a:tc>
                  <a:txBody>
                    <a:bodyPr/>
                    <a:lstStyle/>
                    <a:p>
                      <a:pPr algn="ctr">
                        <a:lnSpc>
                          <a:spcPct val="107000"/>
                        </a:lnSpc>
                        <a:spcAft>
                          <a:spcPts val="0"/>
                        </a:spcAft>
                      </a:pP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202</a:t>
                      </a: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a:t>
                      </a: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FE048">
                            <a:shade val="30000"/>
                            <a:satMod val="115000"/>
                          </a:srgbClr>
                        </a:gs>
                        <a:gs pos="50000">
                          <a:srgbClr val="9FE048">
                            <a:shade val="67500"/>
                            <a:satMod val="115000"/>
                          </a:srgbClr>
                        </a:gs>
                        <a:gs pos="100000">
                          <a:srgbClr val="9FE048">
                            <a:shade val="100000"/>
                            <a:satMod val="115000"/>
                          </a:srgbClr>
                        </a:gs>
                      </a:gsLst>
                      <a:lin ang="5400000" scaled="1"/>
                      <a:tileRect/>
                    </a:gradFill>
                  </a:tcPr>
                </a:tc>
                <a:tc>
                  <a:txBody>
                    <a:bodyPr/>
                    <a:lstStyle/>
                    <a:p>
                      <a:pPr algn="ctr">
                        <a:lnSpc>
                          <a:spcPct val="107000"/>
                        </a:lnSpc>
                        <a:spcAft>
                          <a:spcPts val="0"/>
                        </a:spcAft>
                      </a:pPr>
                      <a:r>
                        <a:rPr lang="lt-LT"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a:t>
                      </a:r>
                      <a:r>
                        <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lt-LT"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FE048">
                            <a:shade val="30000"/>
                            <a:satMod val="115000"/>
                          </a:srgbClr>
                        </a:gs>
                        <a:gs pos="50000">
                          <a:srgbClr val="9FE048">
                            <a:shade val="67500"/>
                            <a:satMod val="115000"/>
                          </a:srgbClr>
                        </a:gs>
                        <a:gs pos="100000">
                          <a:srgbClr val="9FE048">
                            <a:shade val="100000"/>
                            <a:satMod val="115000"/>
                          </a:srgbClr>
                        </a:gs>
                      </a:gsLst>
                      <a:lin ang="5400000" scaled="1"/>
                      <a:tileRect/>
                    </a:gradFill>
                  </a:tcPr>
                </a:tc>
                <a:extLst>
                  <a:ext uri="{0D108BD9-81ED-4DB2-BD59-A6C34878D82A}">
                    <a16:rowId xmlns="" xmlns:a16="http://schemas.microsoft.com/office/drawing/2014/main" val="10000"/>
                  </a:ext>
                </a:extLst>
              </a:tr>
              <a:tr h="357303">
                <a:tc gridSpan="3">
                  <a:txBody>
                    <a:bodyPr/>
                    <a:lstStyle/>
                    <a:p>
                      <a:pPr algn="ctr">
                        <a:lnSpc>
                          <a:spcPct val="107000"/>
                        </a:lnSpc>
                        <a:spcAft>
                          <a:spcPts val="0"/>
                        </a:spcAft>
                      </a:pPr>
                      <a:r>
                        <a:rPr lang="lt-LT" sz="1100" b="1" i="0" noProof="0">
                          <a:effectLst/>
                          <a:latin typeface="Times New Roman" panose="02020603050405020304" pitchFamily="18" charset="0"/>
                          <a:ea typeface="Calibri" panose="020F0502020204030204" pitchFamily="34" charset="0"/>
                          <a:cs typeface="Times New Roman" panose="02020603050405020304" pitchFamily="18" charset="0"/>
                        </a:rPr>
                        <a:t>Pardavimo pajamos, tūkst. Eur</a:t>
                      </a:r>
                      <a:endParaRPr lang="lt-LT" sz="11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1"/>
                  </a:ext>
                </a:extLst>
              </a:tr>
              <a:tr h="280048">
                <a:tc>
                  <a:txBody>
                    <a:bodyPr/>
                    <a:lstStyle/>
                    <a:p>
                      <a:pPr algn="ctr">
                        <a:lnSpc>
                          <a:spcPct val="107000"/>
                        </a:lnSpc>
                        <a:spcAft>
                          <a:spcPts val="0"/>
                        </a:spcAft>
                      </a:pPr>
                      <a:r>
                        <a:rPr lang="lt-LT" sz="1100" i="1" spc="-5" noProof="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10 788,31</a:t>
                      </a:r>
                      <a:endParaRPr lang="lt-LT"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13 837,80 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19 060,63</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2"/>
                  </a:ext>
                </a:extLst>
              </a:tr>
              <a:tr h="337990">
                <a:tc gridSpan="3">
                  <a:txBody>
                    <a:bodyPr/>
                    <a:lstStyle/>
                    <a:p>
                      <a:pPr algn="ctr">
                        <a:lnSpc>
                          <a:spcPct val="107000"/>
                        </a:lnSpc>
                        <a:spcAft>
                          <a:spcPts val="0"/>
                        </a:spcAft>
                      </a:pPr>
                      <a:r>
                        <a:rPr lang="lt-LT" sz="1100" b="1" i="0" noProof="0">
                          <a:effectLst/>
                          <a:latin typeface="Times New Roman" panose="02020603050405020304" pitchFamily="18" charset="0"/>
                          <a:ea typeface="Calibri" panose="020F0502020204030204" pitchFamily="34" charset="0"/>
                          <a:cs typeface="Times New Roman" panose="02020603050405020304" pitchFamily="18" charset="0"/>
                        </a:rPr>
                        <a:t>Grynasis pelnas, tūkst. Eur</a:t>
                      </a:r>
                      <a:endParaRPr lang="lt-LT" sz="11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3"/>
                  </a:ext>
                </a:extLst>
              </a:tr>
              <a:tr h="286486">
                <a:tc>
                  <a:txBody>
                    <a:bodyPr/>
                    <a:lstStyle/>
                    <a:p>
                      <a:pPr algn="ctr">
                        <a:lnSpc>
                          <a:spcPct val="107000"/>
                        </a:lnSpc>
                        <a:spcAft>
                          <a:spcPts val="0"/>
                        </a:spcAft>
                      </a:pPr>
                      <a:r>
                        <a:rPr lang="lt-LT" sz="1100" i="1" noProof="0" dirty="0">
                          <a:effectLst/>
                          <a:latin typeface="Times New Roman" panose="02020603050405020304" pitchFamily="18" charset="0"/>
                          <a:ea typeface="Calibri" panose="020F0502020204030204" pitchFamily="34" charset="0"/>
                          <a:cs typeface="Times New Roman" panose="02020603050405020304" pitchFamily="18" charset="0"/>
                        </a:rPr>
                        <a:t>277,51</a:t>
                      </a:r>
                      <a:endParaRPr lang="lt-LT"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1 461,14 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4 074,40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4"/>
                  </a:ext>
                </a:extLst>
              </a:tr>
              <a:tr h="350865">
                <a:tc gridSpan="3">
                  <a:txBody>
                    <a:bodyPr/>
                    <a:lstStyle/>
                    <a:p>
                      <a:pPr algn="ctr">
                        <a:lnSpc>
                          <a:spcPct val="107000"/>
                        </a:lnSpc>
                        <a:spcAft>
                          <a:spcPts val="0"/>
                        </a:spcAft>
                      </a:pPr>
                      <a:r>
                        <a:rPr lang="lt-LT" sz="1100" b="1" i="0" noProof="0">
                          <a:effectLst/>
                          <a:latin typeface="Times New Roman" panose="02020603050405020304" pitchFamily="18" charset="0"/>
                          <a:ea typeface="Calibri" panose="020F0502020204030204" pitchFamily="34" charset="0"/>
                          <a:cs typeface="Times New Roman" panose="02020603050405020304" pitchFamily="18" charset="0"/>
                        </a:rPr>
                        <a:t>Turtas, tūkst. Eur</a:t>
                      </a:r>
                      <a:endParaRPr lang="lt-LT" sz="11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5"/>
                  </a:ext>
                </a:extLst>
              </a:tr>
              <a:tr h="274898">
                <a:tc>
                  <a:txBody>
                    <a:bodyPr/>
                    <a:lstStyle/>
                    <a:p>
                      <a:pPr algn="ctr">
                        <a:lnSpc>
                          <a:spcPct val="107000"/>
                        </a:lnSpc>
                        <a:spcAft>
                          <a:spcPts val="0"/>
                        </a:spcAft>
                      </a:pPr>
                      <a:r>
                        <a:rPr lang="lt-LT" sz="1100" i="1" noProof="0" dirty="0">
                          <a:effectLst/>
                          <a:latin typeface="Times New Roman" panose="02020603050405020304" pitchFamily="18" charset="0"/>
                          <a:ea typeface="Calibri" panose="020F0502020204030204" pitchFamily="34" charset="0"/>
                          <a:cs typeface="Times New Roman" panose="02020603050405020304" pitchFamily="18" charset="0"/>
                        </a:rPr>
                        <a:t>37 252,70</a:t>
                      </a:r>
                      <a:endParaRPr lang="lt-LT"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38 485,78</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43 098,85</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6"/>
                  </a:ext>
                </a:extLst>
              </a:tr>
              <a:tr h="333261">
                <a:tc gridSpan="3">
                  <a:txBody>
                    <a:bodyPr/>
                    <a:lstStyle/>
                    <a:p>
                      <a:pPr algn="ctr">
                        <a:lnSpc>
                          <a:spcPct val="107000"/>
                        </a:lnSpc>
                        <a:spcAft>
                          <a:spcPts val="0"/>
                        </a:spcAft>
                      </a:pPr>
                      <a:r>
                        <a:rPr lang="lt-LT" sz="1100" b="1" i="0" noProof="0">
                          <a:effectLst/>
                          <a:latin typeface="Times New Roman" panose="02020603050405020304" pitchFamily="18" charset="0"/>
                          <a:ea typeface="Calibri" panose="020F0502020204030204" pitchFamily="34" charset="0"/>
                          <a:cs typeface="Times New Roman" panose="02020603050405020304" pitchFamily="18" charset="0"/>
                        </a:rPr>
                        <a:t>EBIDTA, tūkst. Eur</a:t>
                      </a:r>
                      <a:endParaRPr lang="lt-LT" sz="11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7"/>
                  </a:ext>
                </a:extLst>
              </a:tr>
              <a:tr h="274898">
                <a:tc>
                  <a:txBody>
                    <a:bodyPr/>
                    <a:lstStyle/>
                    <a:p>
                      <a:pPr algn="ctr">
                        <a:lnSpc>
                          <a:spcPct val="107000"/>
                        </a:lnSpc>
                        <a:spcAft>
                          <a:spcPts val="0"/>
                        </a:spcAft>
                      </a:pPr>
                      <a:r>
                        <a:rPr lang="lt-LT" sz="1100" i="1" noProof="0" dirty="0">
                          <a:effectLst/>
                          <a:latin typeface="Times New Roman" panose="02020603050405020304" pitchFamily="18" charset="0"/>
                          <a:ea typeface="Calibri" panose="020F0502020204030204" pitchFamily="34" charset="0"/>
                          <a:cs typeface="Times New Roman" panose="02020603050405020304" pitchFamily="18" charset="0"/>
                        </a:rPr>
                        <a:t>2 246,00</a:t>
                      </a:r>
                      <a:endParaRPr lang="lt-LT"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en-US"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3 083,22</a:t>
                      </a: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5 946,74</a:t>
                      </a:r>
                      <a:endParaRPr lang="lt-L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08"/>
                  </a:ext>
                </a:extLst>
              </a:tr>
              <a:tr h="352796">
                <a:tc gridSpan="3">
                  <a:txBody>
                    <a:bodyPr/>
                    <a:lstStyle/>
                    <a:p>
                      <a:pPr algn="ctr">
                        <a:lnSpc>
                          <a:spcPct val="107000"/>
                        </a:lnSpc>
                        <a:spcAft>
                          <a:spcPts val="0"/>
                        </a:spcAft>
                      </a:pPr>
                      <a:r>
                        <a:rPr lang="lt-LT" sz="1100" b="1" i="0" dirty="0">
                          <a:effectLst/>
                          <a:latin typeface="Times New Roman" panose="02020603050405020304" pitchFamily="18" charset="0"/>
                          <a:ea typeface="Calibri" panose="020F0502020204030204" pitchFamily="34" charset="0"/>
                          <a:cs typeface="Times New Roman" panose="02020603050405020304" pitchFamily="18" charset="0"/>
                        </a:rPr>
                        <a:t>Darbuotojų skaičius</a:t>
                      </a:r>
                      <a:endParaRPr lang="lt-LT"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9"/>
                  </a:ext>
                </a:extLst>
              </a:tr>
              <a:tr h="263310">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189</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lt-LT" sz="1100" i="1" dirty="0">
                          <a:effectLst/>
                          <a:latin typeface="Times New Roman" panose="02020603050405020304" pitchFamily="18" charset="0"/>
                          <a:ea typeface="Calibri" panose="020F0502020204030204" pitchFamily="34" charset="0"/>
                          <a:cs typeface="Times New Roman" panose="02020603050405020304" pitchFamily="18" charset="0"/>
                        </a:rPr>
                        <a:t>190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07000"/>
                        </a:lnSpc>
                        <a:spcAft>
                          <a:spcPts val="0"/>
                        </a:spcAft>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186</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 xmlns:a16="http://schemas.microsoft.com/office/drawing/2014/main" val="10010"/>
                  </a:ext>
                </a:extLst>
              </a:tr>
            </a:tbl>
          </a:graphicData>
        </a:graphic>
      </p:graphicFrame>
      <p:grpSp>
        <p:nvGrpSpPr>
          <p:cNvPr id="17" name="Grupė 16">
            <a:extLst>
              <a:ext uri="{FF2B5EF4-FFF2-40B4-BE49-F238E27FC236}">
                <a16:creationId xmlns="" xmlns:a16="http://schemas.microsoft.com/office/drawing/2014/main" id="{70259BC6-967A-4F3F-AAC5-5DBBD370B6C9}"/>
              </a:ext>
            </a:extLst>
          </p:cNvPr>
          <p:cNvGrpSpPr/>
          <p:nvPr/>
        </p:nvGrpSpPr>
        <p:grpSpPr>
          <a:xfrm>
            <a:off x="969645" y="1009650"/>
            <a:ext cx="4508366" cy="349367"/>
            <a:chOff x="6096010" y="105313"/>
            <a:chExt cx="3177072" cy="621296"/>
          </a:xfrm>
          <a:scene3d>
            <a:camera prst="orthographicFront">
              <a:rot lat="0" lon="0" rev="0"/>
            </a:camera>
            <a:lightRig rig="contrasting" dir="t">
              <a:rot lat="0" lon="0" rev="1200000"/>
            </a:lightRig>
          </a:scene3d>
        </p:grpSpPr>
        <p:sp>
          <p:nvSpPr>
            <p:cNvPr id="18" name="Stačiakampis: suapvalinti kampai 17">
              <a:extLst>
                <a:ext uri="{FF2B5EF4-FFF2-40B4-BE49-F238E27FC236}">
                  <a16:creationId xmlns="" xmlns:a16="http://schemas.microsoft.com/office/drawing/2014/main" id="{21CF9F0B-CBCA-4859-A1CB-DC49EBE847DA}"/>
                </a:ext>
              </a:extLst>
            </p:cNvPr>
            <p:cNvSpPr/>
            <p:nvPr/>
          </p:nvSpPr>
          <p:spPr>
            <a:xfrm>
              <a:off x="6096010" y="105313"/>
              <a:ext cx="3177072" cy="621296"/>
            </a:xfrm>
            <a:prstGeom prst="roundRect">
              <a:avLst>
                <a:gd name="adj" fmla="val 10000"/>
              </a:avLst>
            </a:prstGeom>
            <a:gradFill rotWithShape="0">
              <a:gsLst>
                <a:gs pos="0">
                  <a:srgbClr val="0000FF"/>
                </a:gs>
                <a:gs pos="100000">
                  <a:srgbClr val="66CCFF"/>
                </a:gs>
              </a:gsLst>
              <a:lin ang="5400000" scaled="0"/>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1358559"/>
                <a:satOff val="14570"/>
                <a:lumOff val="8823"/>
                <a:alphaOff val="0"/>
              </a:schemeClr>
            </a:effectRef>
            <a:fontRef idx="minor">
              <a:schemeClr val="lt1"/>
            </a:fontRef>
          </p:style>
        </p:sp>
        <p:sp>
          <p:nvSpPr>
            <p:cNvPr id="19" name="Stačiakampis: suapvalinti kampai 4">
              <a:extLst>
                <a:ext uri="{FF2B5EF4-FFF2-40B4-BE49-F238E27FC236}">
                  <a16:creationId xmlns="" xmlns:a16="http://schemas.microsoft.com/office/drawing/2014/main" id="{4BBC2069-9A2D-4435-B185-DC13244794A7}"/>
                </a:ext>
              </a:extLst>
            </p:cNvPr>
            <p:cNvSpPr txBox="1"/>
            <p:nvPr/>
          </p:nvSpPr>
          <p:spPr>
            <a:xfrm>
              <a:off x="6114207" y="123510"/>
              <a:ext cx="3140678" cy="5849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chemeClr val="tx1"/>
                </a:solidFill>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 xmlns:a16="http://schemas.microsoft.com/office/drawing/2014/main" id="{A2F029B5-679B-4424-AEEB-054010C29197}"/>
              </a:ext>
            </a:extLst>
          </p:cNvPr>
          <p:cNvSpPr txBox="1"/>
          <p:nvPr/>
        </p:nvSpPr>
        <p:spPr>
          <a:xfrm>
            <a:off x="226504" y="1041045"/>
            <a:ext cx="6107184" cy="307777"/>
          </a:xfrm>
          <a:prstGeom prst="rect">
            <a:avLst/>
          </a:prstGeom>
          <a:noFill/>
        </p:spPr>
        <p:txBody>
          <a:bodyPr wrap="square">
            <a:spAutoFit/>
          </a:bodyPr>
          <a:lstStyle/>
          <a:p>
            <a:pPr algn="ctr"/>
            <a:r>
              <a:rPr lang="lt-LT" sz="1400" b="1" dirty="0">
                <a:latin typeface="Times New Roman" panose="02020603050405020304" pitchFamily="18" charset="0"/>
                <a:cs typeface="Times New Roman" panose="02020603050405020304" pitchFamily="18" charset="0"/>
              </a:rPr>
              <a:t>Bendrovės </a:t>
            </a:r>
            <a:r>
              <a:rPr lang="lt-LT" sz="1400" b="1" dirty="0" err="1">
                <a:latin typeface="Times New Roman" panose="02020603050405020304" pitchFamily="18" charset="0"/>
                <a:cs typeface="Times New Roman" panose="02020603050405020304" pitchFamily="18" charset="0"/>
              </a:rPr>
              <a:t>Vandentvarkos</a:t>
            </a:r>
            <a:r>
              <a:rPr lang="lt-LT" sz="1400" b="1" dirty="0">
                <a:latin typeface="Times New Roman" panose="02020603050405020304" pitchFamily="18" charset="0"/>
                <a:cs typeface="Times New Roman" panose="02020603050405020304" pitchFamily="18" charset="0"/>
              </a:rPr>
              <a:t> veiklos rodikliai</a:t>
            </a:r>
          </a:p>
        </p:txBody>
      </p:sp>
      <p:sp>
        <p:nvSpPr>
          <p:cNvPr id="21" name="Suapvalintas stačiakampis 12">
            <a:extLst>
              <a:ext uri="{FF2B5EF4-FFF2-40B4-BE49-F238E27FC236}">
                <a16:creationId xmlns="" xmlns:a16="http://schemas.microsoft.com/office/drawing/2014/main" id="{6D5C8429-ED23-4763-9072-3C9485E39315}"/>
              </a:ext>
            </a:extLst>
          </p:cNvPr>
          <p:cNvSpPr/>
          <p:nvPr/>
        </p:nvSpPr>
        <p:spPr>
          <a:xfrm>
            <a:off x="6333688" y="1020450"/>
            <a:ext cx="4600634" cy="328335"/>
          </a:xfrm>
          <a:prstGeom prst="roundRect">
            <a:avLst>
              <a:gd name="adj" fmla="val 10000"/>
            </a:avLst>
          </a:pr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lin ang="5400000" scaled="1"/>
            <a:tileRect/>
          </a:gradFill>
          <a:ln>
            <a:solidFill>
              <a:schemeClr val="tx2">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lt-LT" dirty="0"/>
          </a:p>
        </p:txBody>
      </p:sp>
      <p:sp>
        <p:nvSpPr>
          <p:cNvPr id="6" name="TextBox 5">
            <a:extLst>
              <a:ext uri="{FF2B5EF4-FFF2-40B4-BE49-F238E27FC236}">
                <a16:creationId xmlns="" xmlns:a16="http://schemas.microsoft.com/office/drawing/2014/main" id="{91B8B7EA-2666-4A6D-BDEE-2E33EC2F9A82}"/>
              </a:ext>
            </a:extLst>
          </p:cNvPr>
          <p:cNvSpPr txBox="1"/>
          <p:nvPr/>
        </p:nvSpPr>
        <p:spPr>
          <a:xfrm>
            <a:off x="6495535" y="1026417"/>
            <a:ext cx="4276940" cy="307777"/>
          </a:xfrm>
          <a:prstGeom prst="rect">
            <a:avLst/>
          </a:prstGeom>
          <a:noFill/>
        </p:spPr>
        <p:txBody>
          <a:bodyPr wrap="none" rtlCol="0">
            <a:spAutoFit/>
          </a:bodyPr>
          <a:lstStyle/>
          <a:p>
            <a:r>
              <a:rPr lang="lt-LT" sz="1400" b="1" dirty="0">
                <a:latin typeface="Times New Roman" panose="02020603050405020304" pitchFamily="18" charset="0"/>
                <a:cs typeface="Times New Roman" panose="02020603050405020304" pitchFamily="18" charset="0"/>
              </a:rPr>
              <a:t>Bendrovės finansiniai rodikliai ir darbuotojų skaičius</a:t>
            </a:r>
          </a:p>
        </p:txBody>
      </p:sp>
    </p:spTree>
    <p:extLst>
      <p:ext uri="{BB962C8B-B14F-4D97-AF65-F5344CB8AC3E}">
        <p14:creationId xmlns:p14="http://schemas.microsoft.com/office/powerpoint/2010/main" val="327843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3AAB5C73-0F43-4E79-869D-45CB3410C425}"/>
              </a:ext>
            </a:extLst>
          </p:cNvPr>
          <p:cNvSpPr>
            <a:spLocks noGrp="1"/>
          </p:cNvSpPr>
          <p:nvPr>
            <p:ph type="title"/>
          </p:nvPr>
        </p:nvSpPr>
        <p:spPr>
          <a:xfrm>
            <a:off x="4357266" y="-11967"/>
            <a:ext cx="7449861" cy="1260389"/>
          </a:xfrm>
        </p:spPr>
        <p:txBody>
          <a:bodyPr>
            <a:noAutofit/>
          </a:bodyPr>
          <a:lstStyle/>
          <a:p>
            <a:pPr algn="r"/>
            <a:r>
              <a:rPr lang="lt-LT" sz="2400" dirty="0">
                <a:solidFill>
                  <a:schemeClr val="tx2">
                    <a:lumMod val="50000"/>
                  </a:schemeClr>
                </a:solidFill>
              </a:rPr>
              <a:t>         BENDROVĖS APLINKOS VEIKSNIŲ ANALIZĖ</a:t>
            </a:r>
            <a:br>
              <a:rPr lang="lt-LT" sz="2400" dirty="0">
                <a:solidFill>
                  <a:schemeClr val="tx2">
                    <a:lumMod val="50000"/>
                  </a:schemeClr>
                </a:solidFill>
              </a:rPr>
            </a:br>
            <a:r>
              <a:rPr lang="lt-LT" sz="2400" dirty="0">
                <a:solidFill>
                  <a:schemeClr val="tx2">
                    <a:lumMod val="50000"/>
                  </a:schemeClr>
                </a:solidFill>
              </a:rPr>
              <a:t>VIDINĖS APLINKOS ANALIZĖ: </a:t>
            </a:r>
            <a:br>
              <a:rPr lang="lt-LT" sz="2400" dirty="0">
                <a:solidFill>
                  <a:schemeClr val="tx2">
                    <a:lumMod val="50000"/>
                  </a:schemeClr>
                </a:solidFill>
              </a:rPr>
            </a:br>
            <a:r>
              <a:rPr lang="lt-LT" sz="2400" i="1" dirty="0">
                <a:solidFill>
                  <a:schemeClr val="tx2">
                    <a:lumMod val="50000"/>
                  </a:schemeClr>
                </a:solidFill>
              </a:rPr>
              <a:t>pagrindinė veikla</a:t>
            </a:r>
          </a:p>
        </p:txBody>
      </p:sp>
      <p:sp>
        <p:nvSpPr>
          <p:cNvPr id="4" name="Poraštės vietos rezervavimo ženklas 3">
            <a:extLst>
              <a:ext uri="{FF2B5EF4-FFF2-40B4-BE49-F238E27FC236}">
                <a16:creationId xmlns="" xmlns:a16="http://schemas.microsoft.com/office/drawing/2014/main" id="{C1153B36-DDD2-4580-803D-13B9F7CAA82E}"/>
              </a:ext>
            </a:extLst>
          </p:cNvPr>
          <p:cNvSpPr>
            <a:spLocks noGrp="1"/>
          </p:cNvSpPr>
          <p:nvPr>
            <p:ph type="ftr" sz="quarter" idx="11"/>
          </p:nvPr>
        </p:nvSpPr>
        <p:spPr>
          <a:xfrm>
            <a:off x="0" y="6492875"/>
            <a:ext cx="7543800" cy="365125"/>
          </a:xfrm>
        </p:spPr>
        <p:txBody>
          <a:bodyPr/>
          <a:lstStyle/>
          <a:p>
            <a:r>
              <a:rPr lang="lt-LT" i="1" dirty="0"/>
              <a:t>UAB „VISAGINO ENERGIJA“ 202</a:t>
            </a:r>
            <a:r>
              <a:rPr lang="en-US" i="1" dirty="0"/>
              <a:t>3</a:t>
            </a:r>
            <a:r>
              <a:rPr lang="lt-LT" i="1" dirty="0"/>
              <a:t>-202</a:t>
            </a:r>
            <a:r>
              <a:rPr lang="en-US" i="1" dirty="0"/>
              <a:t>7</a:t>
            </a:r>
            <a:r>
              <a:rPr lang="lt-LT" i="1" dirty="0"/>
              <a:t> M. VEIKLOS STRATEGIJA</a:t>
            </a:r>
          </a:p>
        </p:txBody>
      </p:sp>
      <p:grpSp>
        <p:nvGrpSpPr>
          <p:cNvPr id="6" name="Группа 5"/>
          <p:cNvGrpSpPr/>
          <p:nvPr/>
        </p:nvGrpSpPr>
        <p:grpSpPr>
          <a:xfrm>
            <a:off x="1367906" y="2347847"/>
            <a:ext cx="8274509" cy="877111"/>
            <a:chOff x="-482940" y="1621906"/>
            <a:chExt cx="8274509" cy="877111"/>
          </a:xfrm>
          <a:scene3d>
            <a:camera prst="orthographicFront"/>
            <a:lightRig rig="threePt" dir="t">
              <a:rot lat="0" lon="0" rev="7500000"/>
            </a:lightRig>
          </a:scene3d>
        </p:grpSpPr>
        <p:sp>
          <p:nvSpPr>
            <p:cNvPr id="7" name="Скругленный прямоугольник 6"/>
            <p:cNvSpPr/>
            <p:nvPr/>
          </p:nvSpPr>
          <p:spPr>
            <a:xfrm>
              <a:off x="-336431" y="2199736"/>
              <a:ext cx="8128000" cy="2992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Скругленный прямоугольник 4"/>
            <p:cNvSpPr/>
            <p:nvPr/>
          </p:nvSpPr>
          <p:spPr>
            <a:xfrm>
              <a:off x="-482940" y="1621906"/>
              <a:ext cx="8110468" cy="2817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lt-LT" sz="1300" dirty="0">
                  <a:solidFill>
                    <a:schemeClr val="tx1"/>
                  </a:solidFill>
                </a:rPr>
                <a:t>PAGRINDINĖS VEIKLOS ANALIZĖ </a:t>
              </a:r>
            </a:p>
          </p:txBody>
        </p:sp>
      </p:grpSp>
      <p:grpSp>
        <p:nvGrpSpPr>
          <p:cNvPr id="13" name="Группа 12"/>
          <p:cNvGrpSpPr/>
          <p:nvPr/>
        </p:nvGrpSpPr>
        <p:grpSpPr>
          <a:xfrm>
            <a:off x="304492" y="1044582"/>
            <a:ext cx="11736371" cy="5813613"/>
            <a:chOff x="444535" y="370780"/>
            <a:chExt cx="11736371" cy="5949515"/>
          </a:xfrm>
        </p:grpSpPr>
        <p:sp>
          <p:nvSpPr>
            <p:cNvPr id="14" name="Стрелка вправо 13"/>
            <p:cNvSpPr/>
            <p:nvPr/>
          </p:nvSpPr>
          <p:spPr>
            <a:xfrm>
              <a:off x="796214" y="370780"/>
              <a:ext cx="11384692" cy="5949515"/>
            </a:xfrm>
            <a:prstGeom prst="rightArrow">
              <a:avLst/>
            </a:prstGeom>
            <a:solidFill>
              <a:schemeClr val="accent1">
                <a:lumMod val="75000"/>
                <a:lumOff val="25000"/>
              </a:schemeClr>
            </a:solidFill>
            <a:ln>
              <a:solidFill>
                <a:schemeClr val="tx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lt-LT" sz="1050" dirty="0">
                <a:latin typeface="Times New Roman" panose="02020603050405020304" pitchFamily="18" charset="0"/>
                <a:cs typeface="Times New Roman" panose="02020603050405020304" pitchFamily="18" charset="0"/>
              </a:endParaRPr>
            </a:p>
          </p:txBody>
        </p:sp>
        <p:sp>
          <p:nvSpPr>
            <p:cNvPr id="15" name="Полилиния 14"/>
            <p:cNvSpPr/>
            <p:nvPr/>
          </p:nvSpPr>
          <p:spPr>
            <a:xfrm>
              <a:off x="444535" y="740820"/>
              <a:ext cx="3303955" cy="4984815"/>
            </a:xfrm>
            <a:custGeom>
              <a:avLst/>
              <a:gdLst>
                <a:gd name="connsiteX0" fmla="*/ 0 w 3088901"/>
                <a:gd name="connsiteY0" fmla="*/ 514827 h 5270585"/>
                <a:gd name="connsiteX1" fmla="*/ 514827 w 3088901"/>
                <a:gd name="connsiteY1" fmla="*/ 0 h 5270585"/>
                <a:gd name="connsiteX2" fmla="*/ 2574074 w 3088901"/>
                <a:gd name="connsiteY2" fmla="*/ 0 h 5270585"/>
                <a:gd name="connsiteX3" fmla="*/ 3088901 w 3088901"/>
                <a:gd name="connsiteY3" fmla="*/ 514827 h 5270585"/>
                <a:gd name="connsiteX4" fmla="*/ 3088901 w 3088901"/>
                <a:gd name="connsiteY4" fmla="*/ 4755758 h 5270585"/>
                <a:gd name="connsiteX5" fmla="*/ 2574074 w 3088901"/>
                <a:gd name="connsiteY5" fmla="*/ 5270585 h 5270585"/>
                <a:gd name="connsiteX6" fmla="*/ 514827 w 3088901"/>
                <a:gd name="connsiteY6" fmla="*/ 5270585 h 5270585"/>
                <a:gd name="connsiteX7" fmla="*/ 0 w 3088901"/>
                <a:gd name="connsiteY7" fmla="*/ 4755758 h 5270585"/>
                <a:gd name="connsiteX8" fmla="*/ 0 w 3088901"/>
                <a:gd name="connsiteY8" fmla="*/ 514827 h 527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01" h="5270585">
                  <a:moveTo>
                    <a:pt x="0" y="514827"/>
                  </a:moveTo>
                  <a:cubicBezTo>
                    <a:pt x="0" y="230496"/>
                    <a:pt x="230496" y="0"/>
                    <a:pt x="514827" y="0"/>
                  </a:cubicBezTo>
                  <a:lnTo>
                    <a:pt x="2574074" y="0"/>
                  </a:lnTo>
                  <a:cubicBezTo>
                    <a:pt x="2858405" y="0"/>
                    <a:pt x="3088901" y="230496"/>
                    <a:pt x="3088901" y="514827"/>
                  </a:cubicBezTo>
                  <a:lnTo>
                    <a:pt x="3088901" y="4755758"/>
                  </a:lnTo>
                  <a:cubicBezTo>
                    <a:pt x="3088901" y="5040089"/>
                    <a:pt x="2858405" y="5270585"/>
                    <a:pt x="2574074" y="5270585"/>
                  </a:cubicBezTo>
                  <a:lnTo>
                    <a:pt x="514827" y="5270585"/>
                  </a:lnTo>
                  <a:cubicBezTo>
                    <a:pt x="230496" y="5270585"/>
                    <a:pt x="0" y="5040089"/>
                    <a:pt x="0" y="4755758"/>
                  </a:cubicBezTo>
                  <a:lnTo>
                    <a:pt x="0" y="51482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698" tIns="192698" rIns="192698" bIns="192698" numCol="1" spcCol="1270" anchor="t" anchorCtr="0">
              <a:noAutofit/>
            </a:bodyPr>
            <a:lstStyle/>
            <a:p>
              <a:pPr lvl="0" algn="just" defTabSz="488950">
                <a:lnSpc>
                  <a:spcPct val="90000"/>
                </a:lnSpc>
                <a:spcBef>
                  <a:spcPct val="0"/>
                </a:spcBef>
                <a:spcAft>
                  <a:spcPct val="35000"/>
                </a:spcAft>
              </a:pPr>
              <a:r>
                <a:rPr lang="lt-LT" sz="1050" b="1" i="1" kern="1200" dirty="0">
                  <a:solidFill>
                    <a:schemeClr val="tx1"/>
                  </a:solidFill>
                  <a:latin typeface="Times New Roman" panose="02020603050405020304" pitchFamily="18" charset="0"/>
                  <a:cs typeface="Times New Roman" panose="02020603050405020304" pitchFamily="18" charset="0"/>
                </a:rPr>
                <a:t>ĮĖJIMO LOGISTIKA (santykiai su tiekėjais, </a:t>
              </a:r>
              <a:r>
                <a:rPr lang="lt-LT" sz="1050" b="1" i="1" dirty="0">
                  <a:solidFill>
                    <a:schemeClr val="tx1"/>
                  </a:solidFill>
                  <a:latin typeface="Times New Roman" panose="02020603050405020304" pitchFamily="18" charset="0"/>
                  <a:cs typeface="Times New Roman" panose="02020603050405020304" pitchFamily="18" charset="0"/>
                </a:rPr>
                <a:t>išteklių ar žaliavų gavimas, </a:t>
              </a:r>
              <a:r>
                <a:rPr lang="lt-LT" sz="1050" b="1" i="1" kern="1200" dirty="0">
                  <a:solidFill>
                    <a:schemeClr val="tx1"/>
                  </a:solidFill>
                  <a:latin typeface="Times New Roman" panose="02020603050405020304" pitchFamily="18" charset="0"/>
                  <a:cs typeface="Times New Roman" panose="02020603050405020304" pitchFamily="18" charset="0"/>
                </a:rPr>
                <a:t>priėmimas ir laikymas)</a:t>
              </a:r>
              <a:endParaRPr lang="en-GB" sz="1050" kern="1200" dirty="0">
                <a:latin typeface="Times New Roman" panose="02020603050405020304" pitchFamily="18" charset="0"/>
                <a:cs typeface="Times New Roman" panose="02020603050405020304" pitchFamily="18" charset="0"/>
              </a:endParaRPr>
            </a:p>
            <a:p>
              <a:pPr marL="0" lvl="1" algn="just" defTabSz="488950">
                <a:lnSpc>
                  <a:spcPct val="90000"/>
                </a:lnSpc>
                <a:spcBef>
                  <a:spcPct val="0"/>
                </a:spcBef>
                <a:spcAft>
                  <a:spcPct val="15000"/>
                </a:spcAft>
              </a:pPr>
              <a:r>
                <a:rPr lang="lt-LT" sz="1050" b="0" i="0" kern="1200" dirty="0">
                  <a:solidFill>
                    <a:schemeClr val="tx1"/>
                  </a:solidFill>
                  <a:latin typeface="Times New Roman" panose="02020603050405020304" pitchFamily="18" charset="0"/>
                  <a:cs typeface="Times New Roman" panose="02020603050405020304" pitchFamily="18" charset="0"/>
                </a:rPr>
                <a:t>    Bendrovė išteklius, žaliavas ir paslaugas perka Lietuvos Respublikos pirkimų, atliekamų vandentvarkos, energetikos, transporto ar pašto paslaugų srities perkančiųjų subjektų, įstatymo ir / ar VERT nustatyta tvarka, santykiai su tiekėjais įforminami sutartimis / sandoriais</a:t>
              </a:r>
              <a:r>
                <a:rPr lang="lt-LT" sz="1050" dirty="0">
                  <a:solidFill>
                    <a:schemeClr val="tx1"/>
                  </a:solidFill>
                  <a:latin typeface="Times New Roman" panose="02020603050405020304" pitchFamily="18" charset="0"/>
                  <a:cs typeface="Times New Roman" panose="02020603050405020304" pitchFamily="18" charset="0"/>
                </a:rPr>
                <a:t>. </a:t>
              </a:r>
            </a:p>
            <a:p>
              <a:pPr marL="0" lvl="1" algn="just" defTabSz="488950">
                <a:lnSpc>
                  <a:spcPct val="90000"/>
                </a:lnSpc>
                <a:spcBef>
                  <a:spcPct val="0"/>
                </a:spcBef>
                <a:spcAft>
                  <a:spcPct val="15000"/>
                </a:spcAft>
              </a:pPr>
              <a:r>
                <a:rPr lang="lt-LT" sz="1050" dirty="0">
                  <a:solidFill>
                    <a:schemeClr val="tx1"/>
                  </a:solidFill>
                  <a:latin typeface="Times New Roman" panose="02020603050405020304" pitchFamily="18" charset="0"/>
                  <a:cs typeface="Times New Roman" panose="02020603050405020304" pitchFamily="18" charset="0"/>
                </a:rPr>
                <a:t>      Šilumos gamyba grindžiama šilumos gamintojų konkurencija. Siekdama užtikrinti vartotojų šilumos poreikių tenkinimą jiems mažiausiomis sąnaudomis Bendrovė šilumos aukciono būdu iš nepriklausomų šilumos gamintojų (UAB „Visagino linija“, UAB „</a:t>
              </a:r>
              <a:r>
                <a:rPr lang="lt-LT" sz="1050" dirty="0" err="1">
                  <a:solidFill>
                    <a:schemeClr val="tx1"/>
                  </a:solidFill>
                  <a:latin typeface="Times New Roman" panose="02020603050405020304" pitchFamily="18" charset="0"/>
                  <a:cs typeface="Times New Roman" panose="02020603050405020304" pitchFamily="18" charset="0"/>
                </a:rPr>
                <a:t>Lerenta</a:t>
              </a:r>
              <a:r>
                <a:rPr lang="lt-LT" sz="1050" dirty="0">
                  <a:solidFill>
                    <a:schemeClr val="tx1"/>
                  </a:solidFill>
                  <a:latin typeface="Times New Roman" panose="02020603050405020304" pitchFamily="18" charset="0"/>
                  <a:cs typeface="Times New Roman" panose="02020603050405020304" pitchFamily="18" charset="0"/>
                </a:rPr>
                <a:t>“, UAB „Karlų katilinė“) superka kokybės, tiekimo patikimumo ir aplinkosaugos reikalavimus atitinkančią šilumos energiją. </a:t>
              </a:r>
              <a:endParaRPr lang="lt-LT" sz="1050" b="0" i="0" kern="1200" dirty="0">
                <a:solidFill>
                  <a:schemeClr val="tx1"/>
                </a:solidFill>
                <a:latin typeface="Times New Roman" panose="02020603050405020304" pitchFamily="18" charset="0"/>
                <a:cs typeface="Times New Roman" panose="02020603050405020304" pitchFamily="18" charset="0"/>
              </a:endParaRPr>
            </a:p>
            <a:p>
              <a:pPr marL="0" lvl="1" algn="just" defTabSz="488950">
                <a:lnSpc>
                  <a:spcPct val="90000"/>
                </a:lnSpc>
                <a:spcBef>
                  <a:spcPct val="0"/>
                </a:spcBef>
                <a:spcAft>
                  <a:spcPct val="15000"/>
                </a:spcAft>
              </a:pPr>
              <a:r>
                <a:rPr lang="lt-LT" sz="1050" b="0" i="0" kern="1200" dirty="0">
                  <a:solidFill>
                    <a:schemeClr val="tx1"/>
                  </a:solidFill>
                  <a:latin typeface="Times New Roman" panose="02020603050405020304" pitchFamily="18" charset="0"/>
                  <a:cs typeface="Times New Roman" panose="02020603050405020304" pitchFamily="18" charset="0"/>
                </a:rPr>
                <a:t>     Geriamąjį vandenį Bendrovė </a:t>
              </a:r>
              <a:r>
                <a:rPr lang="lt-LT" sz="1050" dirty="0">
                  <a:solidFill>
                    <a:schemeClr val="tx1"/>
                  </a:solidFill>
                  <a:latin typeface="Times New Roman" panose="02020603050405020304" pitchFamily="18" charset="0"/>
                  <a:cs typeface="Times New Roman" panose="02020603050405020304" pitchFamily="18" charset="0"/>
                </a:rPr>
                <a:t>išgauna iš nuosavybės teise </a:t>
              </a:r>
              <a:r>
                <a:rPr lang="lt-LT" sz="1050" b="0" i="0" kern="1200" dirty="0">
                  <a:solidFill>
                    <a:schemeClr val="tx1"/>
                  </a:solidFill>
                  <a:latin typeface="Times New Roman" panose="02020603050405020304" pitchFamily="18" charset="0"/>
                  <a:cs typeface="Times New Roman" panose="02020603050405020304" pitchFamily="18" charset="0"/>
                </a:rPr>
                <a:t>valdomų vandens gręžinių. Geriamasis vanduo išgaunamas iš Šventosios–Upininkų vandeningo sluoksnio iš 70 – 150 m gylio (artezinių gręžinių gylis yra 175 m) ir paruošiamas tiekimui </a:t>
              </a:r>
              <a:r>
                <a:rPr lang="lt-LT" sz="1050" dirty="0">
                  <a:solidFill>
                    <a:schemeClr val="tx1"/>
                  </a:solidFill>
                  <a:latin typeface="Times New Roman" panose="02020603050405020304" pitchFamily="18" charset="0"/>
                  <a:cs typeface="Times New Roman" panose="02020603050405020304" pitchFamily="18" charset="0"/>
                </a:rPr>
                <a:t>V</a:t>
              </a:r>
              <a:r>
                <a:rPr lang="lt-LT" sz="1050" b="0" i="0" kern="1200" dirty="0">
                  <a:solidFill>
                    <a:schemeClr val="tx1"/>
                  </a:solidFill>
                  <a:latin typeface="Times New Roman" panose="02020603050405020304" pitchFamily="18" charset="0"/>
                  <a:cs typeface="Times New Roman" panose="02020603050405020304" pitchFamily="18" charset="0"/>
                </a:rPr>
                <a:t>andenvietėje.</a:t>
              </a:r>
            </a:p>
          </p:txBody>
        </p:sp>
        <p:sp>
          <p:nvSpPr>
            <p:cNvPr id="16" name="Полилиния 15"/>
            <p:cNvSpPr/>
            <p:nvPr/>
          </p:nvSpPr>
          <p:spPr>
            <a:xfrm>
              <a:off x="4024626" y="729449"/>
              <a:ext cx="3440044" cy="5007558"/>
            </a:xfrm>
            <a:custGeom>
              <a:avLst/>
              <a:gdLst>
                <a:gd name="connsiteX0" fmla="*/ 0 w 3627607"/>
                <a:gd name="connsiteY0" fmla="*/ 604613 h 5287838"/>
                <a:gd name="connsiteX1" fmla="*/ 604613 w 3627607"/>
                <a:gd name="connsiteY1" fmla="*/ 0 h 5287838"/>
                <a:gd name="connsiteX2" fmla="*/ 3022994 w 3627607"/>
                <a:gd name="connsiteY2" fmla="*/ 0 h 5287838"/>
                <a:gd name="connsiteX3" fmla="*/ 3627607 w 3627607"/>
                <a:gd name="connsiteY3" fmla="*/ 604613 h 5287838"/>
                <a:gd name="connsiteX4" fmla="*/ 3627607 w 3627607"/>
                <a:gd name="connsiteY4" fmla="*/ 4683225 h 5287838"/>
                <a:gd name="connsiteX5" fmla="*/ 3022994 w 3627607"/>
                <a:gd name="connsiteY5" fmla="*/ 5287838 h 5287838"/>
                <a:gd name="connsiteX6" fmla="*/ 604613 w 3627607"/>
                <a:gd name="connsiteY6" fmla="*/ 5287838 h 5287838"/>
                <a:gd name="connsiteX7" fmla="*/ 0 w 3627607"/>
                <a:gd name="connsiteY7" fmla="*/ 4683225 h 5287838"/>
                <a:gd name="connsiteX8" fmla="*/ 0 w 3627607"/>
                <a:gd name="connsiteY8" fmla="*/ 604613 h 528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607" h="5287838">
                  <a:moveTo>
                    <a:pt x="0" y="604613"/>
                  </a:moveTo>
                  <a:cubicBezTo>
                    <a:pt x="0" y="270694"/>
                    <a:pt x="270694" y="0"/>
                    <a:pt x="604613" y="0"/>
                  </a:cubicBezTo>
                  <a:lnTo>
                    <a:pt x="3022994" y="0"/>
                  </a:lnTo>
                  <a:cubicBezTo>
                    <a:pt x="3356913" y="0"/>
                    <a:pt x="3627607" y="270694"/>
                    <a:pt x="3627607" y="604613"/>
                  </a:cubicBezTo>
                  <a:lnTo>
                    <a:pt x="3627607" y="4683225"/>
                  </a:lnTo>
                  <a:cubicBezTo>
                    <a:pt x="3627607" y="5017144"/>
                    <a:pt x="3356913" y="5287838"/>
                    <a:pt x="3022994" y="5287838"/>
                  </a:cubicBezTo>
                  <a:lnTo>
                    <a:pt x="604613" y="5287838"/>
                  </a:lnTo>
                  <a:cubicBezTo>
                    <a:pt x="270694" y="5287838"/>
                    <a:pt x="0" y="5017144"/>
                    <a:pt x="0" y="4683225"/>
                  </a:cubicBezTo>
                  <a:lnTo>
                    <a:pt x="0" y="604613"/>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95" tIns="218995" rIns="218995" bIns="218995" numCol="1" spcCol="1270" anchor="t" anchorCtr="0">
              <a:noAutofit/>
            </a:bodyPr>
            <a:lstStyle/>
            <a:p>
              <a:pPr lvl="0" algn="just" defTabSz="488950">
                <a:lnSpc>
                  <a:spcPct val="90000"/>
                </a:lnSpc>
                <a:spcBef>
                  <a:spcPct val="0"/>
                </a:spcBef>
                <a:spcAft>
                  <a:spcPct val="35000"/>
                </a:spcAft>
              </a:pPr>
              <a:r>
                <a:rPr lang="pt-BR" sz="1050" b="1" i="1" kern="1200" dirty="0">
                  <a:solidFill>
                    <a:schemeClr val="tx1"/>
                  </a:solidFill>
                  <a:latin typeface="Times New Roman" panose="02020603050405020304" pitchFamily="18" charset="0"/>
                  <a:cs typeface="Times New Roman" panose="02020603050405020304" pitchFamily="18" charset="0"/>
                </a:rPr>
                <a:t>OPERACIJOS (žaliavų pavertimas galutiniais produktais) </a:t>
              </a:r>
              <a:endParaRPr lang="en-GB" sz="1050" b="1" kern="1200" dirty="0">
                <a:latin typeface="Times New Roman" panose="02020603050405020304" pitchFamily="18" charset="0"/>
                <a:cs typeface="Times New Roman" panose="02020603050405020304" pitchFamily="18" charset="0"/>
              </a:endParaRPr>
            </a:p>
            <a:p>
              <a:pPr marL="0" lvl="1" algn="just" defTabSz="488950">
                <a:lnSpc>
                  <a:spcPct val="90000"/>
                </a:lnSpc>
                <a:spcBef>
                  <a:spcPct val="0"/>
                </a:spcBef>
                <a:spcAft>
                  <a:spcPct val="15000"/>
                </a:spcAft>
              </a:pPr>
              <a:r>
                <a:rPr lang="lt-LT" sz="1050" dirty="0">
                  <a:solidFill>
                    <a:schemeClr val="tx1"/>
                  </a:solidFill>
                  <a:latin typeface="Times New Roman" panose="02020603050405020304" pitchFamily="18" charset="0"/>
                  <a:cs typeface="Times New Roman" panose="02020603050405020304" pitchFamily="18" charset="0"/>
                </a:rPr>
                <a:t>     Šiluminėje katilinėje vykdoma pagrindinė veikla, susijusi su šilumos gamyba, dispečeriniu valdymu ir </a:t>
              </a:r>
              <a:r>
                <a:rPr lang="lt-LT" sz="1050" dirty="0" err="1">
                  <a:solidFill>
                    <a:schemeClr val="tx1"/>
                  </a:solidFill>
                  <a:latin typeface="Times New Roman" panose="02020603050405020304" pitchFamily="18" charset="0"/>
                  <a:cs typeface="Times New Roman" panose="02020603050405020304" pitchFamily="18" charset="0"/>
                </a:rPr>
                <a:t>šilumnešio</a:t>
              </a:r>
              <a:r>
                <a:rPr lang="lt-LT" sz="1050" dirty="0">
                  <a:solidFill>
                    <a:schemeClr val="tx1"/>
                  </a:solidFill>
                  <a:latin typeface="Times New Roman" panose="02020603050405020304" pitchFamily="18" charset="0"/>
                  <a:cs typeface="Times New Roman" panose="02020603050405020304" pitchFamily="18" charset="0"/>
                </a:rPr>
                <a:t> ruošimu. Šiluminės katilinės vandens paruošimo stotyje paruoštas </a:t>
              </a:r>
              <a:r>
                <a:rPr lang="lt-LT" sz="1050" dirty="0" err="1">
                  <a:solidFill>
                    <a:schemeClr val="tx1"/>
                  </a:solidFill>
                  <a:latin typeface="Times New Roman" panose="02020603050405020304" pitchFamily="18" charset="0"/>
                  <a:cs typeface="Times New Roman" panose="02020603050405020304" pitchFamily="18" charset="0"/>
                </a:rPr>
                <a:t>šilumnešis</a:t>
              </a:r>
              <a:r>
                <a:rPr lang="lt-LT" sz="1050" dirty="0">
                  <a:solidFill>
                    <a:schemeClr val="tx1"/>
                  </a:solidFill>
                  <a:latin typeface="Times New Roman" panose="02020603050405020304" pitchFamily="18" charset="0"/>
                  <a:cs typeface="Times New Roman" panose="02020603050405020304" pitchFamily="18" charset="0"/>
                </a:rPr>
                <a:t> turi būti be agresyviųjų medžiagų, sukeliančių įrangos, vamzdynų koroziją, taip pat be medžiagų, dėl kurių įrangos ir vamzdynų paviršiuje susidaro </a:t>
              </a:r>
              <a:r>
                <a:rPr lang="lt-LT" sz="1050" dirty="0" err="1">
                  <a:solidFill>
                    <a:schemeClr val="tx1"/>
                  </a:solidFill>
                  <a:latin typeface="Times New Roman" panose="02020603050405020304" pitchFamily="18" charset="0"/>
                  <a:cs typeface="Times New Roman" panose="02020603050405020304" pitchFamily="18" charset="0"/>
                </a:rPr>
                <a:t>nuoviros</a:t>
              </a:r>
              <a:r>
                <a:rPr lang="lt-LT" sz="1050" dirty="0">
                  <a:solidFill>
                    <a:schemeClr val="tx1"/>
                  </a:solidFill>
                  <a:latin typeface="Times New Roman" panose="02020603050405020304" pitchFamily="18" charset="0"/>
                  <a:cs typeface="Times New Roman" panose="02020603050405020304" pitchFamily="18" charset="0"/>
                </a:rPr>
                <a:t>, ir turi atitikti uždaros šilumos tiekimo sistemos reikalavimus. Šiluminė katilinė pagal nustatytą grafiką palaiko tokius </a:t>
              </a:r>
              <a:r>
                <a:rPr lang="lt-LT" sz="1050" dirty="0" err="1">
                  <a:solidFill>
                    <a:schemeClr val="tx1"/>
                  </a:solidFill>
                  <a:latin typeface="Times New Roman" panose="02020603050405020304" pitchFamily="18" charset="0"/>
                  <a:cs typeface="Times New Roman" panose="02020603050405020304" pitchFamily="18" charset="0"/>
                </a:rPr>
                <a:t>šilumnešio</a:t>
              </a:r>
              <a:r>
                <a:rPr lang="lt-LT" sz="1050" dirty="0">
                  <a:solidFill>
                    <a:schemeClr val="tx1"/>
                  </a:solidFill>
                  <a:latin typeface="Times New Roman" panose="02020603050405020304" pitchFamily="18" charset="0"/>
                  <a:cs typeface="Times New Roman" panose="02020603050405020304" pitchFamily="18" charset="0"/>
                </a:rPr>
                <a:t> parametrus, kurie leidžia vartotojui išlaikyti pastato šilumos įrenginių projekte nurodytą ar teisės aktų nustatytą šilumos įrenginių darbo režimą bei šilumos galią. </a:t>
              </a:r>
            </a:p>
            <a:p>
              <a:pPr marL="0" lvl="1" algn="just" defTabSz="488950">
                <a:lnSpc>
                  <a:spcPct val="90000"/>
                </a:lnSpc>
                <a:spcBef>
                  <a:spcPct val="0"/>
                </a:spcBef>
                <a:spcAft>
                  <a:spcPct val="15000"/>
                </a:spcAft>
              </a:pPr>
              <a:r>
                <a:rPr lang="lt-LT" sz="1050" b="0" kern="1200" dirty="0">
                  <a:solidFill>
                    <a:schemeClr val="tx1"/>
                  </a:solidFill>
                  <a:latin typeface="Times New Roman" panose="02020603050405020304" pitchFamily="18" charset="0"/>
                  <a:cs typeface="Times New Roman" panose="02020603050405020304" pitchFamily="18" charset="0"/>
                </a:rPr>
                <a:t>     Geriamojo vandens išgavimą, gerinimą ir nuotekų valymą užtikrina Vandenvietės ir valymo įrangos baras. Požeminis vanduo, kuriame yra iki 3 mg/l bendros geležies, yra gerinamas nugeležinimo įrenginiuose. Įrenginių pajėgumas yra 10,0 tūkst. </a:t>
              </a:r>
              <a:r>
                <a:rPr lang="lt-LT" sz="1050" dirty="0">
                  <a:solidFill>
                    <a:schemeClr val="tx1"/>
                  </a:solidFill>
                  <a:latin typeface="Times New Roman" panose="02020603050405020304" pitchFamily="18" charset="0"/>
                  <a:cs typeface="Times New Roman" panose="02020603050405020304" pitchFamily="18" charset="0"/>
                </a:rPr>
                <a:t>m³ </a:t>
              </a:r>
              <a:r>
                <a:rPr lang="lt-LT" sz="1050" b="0" kern="1200" dirty="0">
                  <a:solidFill>
                    <a:schemeClr val="tx1"/>
                  </a:solidFill>
                  <a:latin typeface="Times New Roman" panose="02020603050405020304" pitchFamily="18" charset="0"/>
                  <a:cs typeface="Times New Roman" panose="02020603050405020304" pitchFamily="18" charset="0"/>
                </a:rPr>
                <a:t>per parą. Šiuo metu apkrova sudaro nuo 2,5 iki 4 tūkst. </a:t>
              </a:r>
              <a:r>
                <a:rPr lang="lt-LT" sz="1050" dirty="0">
                  <a:solidFill>
                    <a:schemeClr val="tx1"/>
                  </a:solidFill>
                  <a:latin typeface="Times New Roman" panose="02020603050405020304" pitchFamily="18" charset="0"/>
                  <a:cs typeface="Times New Roman" panose="02020603050405020304" pitchFamily="18" charset="0"/>
                </a:rPr>
                <a:t>m³ </a:t>
              </a:r>
              <a:r>
                <a:rPr lang="lt-LT" sz="1050" b="0" kern="1200" dirty="0">
                  <a:solidFill>
                    <a:schemeClr val="tx1"/>
                  </a:solidFill>
                  <a:latin typeface="Times New Roman" panose="02020603050405020304" pitchFamily="18" charset="0"/>
                  <a:cs typeface="Times New Roman" panose="02020603050405020304" pitchFamily="18" charset="0"/>
                </a:rPr>
                <a:t>per parą. Visagino savivaldybės teritorijoje yra geros kokybės ir pakankami požeminio vandens ištekliai. Bendrovė ruošdama geriamąjį vandenį jį nugeležina, nepatiriant papildomų sąnaudų vandens gerinimui (tokių kaip dezinfekcijos, cheminių elementų ir sunkiųjų metalų šalinimo), kas papildomai įtakotų paslaugos kainą ir veiklos rezultatus. Paruoštas geriamasis vanduo tiekiamas vandentiekio tinklais </a:t>
              </a:r>
              <a:r>
                <a:rPr lang="lt-LT" sz="1050" dirty="0">
                  <a:solidFill>
                    <a:schemeClr val="tx1"/>
                  </a:solidFill>
                  <a:latin typeface="Times New Roman" panose="02020603050405020304" pitchFamily="18" charset="0"/>
                  <a:cs typeface="Times New Roman" panose="02020603050405020304" pitchFamily="18" charset="0"/>
                </a:rPr>
                <a:t>vartotojams. </a:t>
              </a:r>
              <a:endParaRPr lang="lt-LT" sz="1050" b="0" kern="1200" dirty="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7740806" y="740820"/>
              <a:ext cx="3617134" cy="4984815"/>
            </a:xfrm>
            <a:custGeom>
              <a:avLst/>
              <a:gdLst>
                <a:gd name="connsiteX0" fmla="*/ 0 w 3660331"/>
                <a:gd name="connsiteY0" fmla="*/ 610067 h 5408609"/>
                <a:gd name="connsiteX1" fmla="*/ 610067 w 3660331"/>
                <a:gd name="connsiteY1" fmla="*/ 0 h 5408609"/>
                <a:gd name="connsiteX2" fmla="*/ 3050264 w 3660331"/>
                <a:gd name="connsiteY2" fmla="*/ 0 h 5408609"/>
                <a:gd name="connsiteX3" fmla="*/ 3660331 w 3660331"/>
                <a:gd name="connsiteY3" fmla="*/ 610067 h 5408609"/>
                <a:gd name="connsiteX4" fmla="*/ 3660331 w 3660331"/>
                <a:gd name="connsiteY4" fmla="*/ 4798542 h 5408609"/>
                <a:gd name="connsiteX5" fmla="*/ 3050264 w 3660331"/>
                <a:gd name="connsiteY5" fmla="*/ 5408609 h 5408609"/>
                <a:gd name="connsiteX6" fmla="*/ 610067 w 3660331"/>
                <a:gd name="connsiteY6" fmla="*/ 5408609 h 5408609"/>
                <a:gd name="connsiteX7" fmla="*/ 0 w 3660331"/>
                <a:gd name="connsiteY7" fmla="*/ 4798542 h 5408609"/>
                <a:gd name="connsiteX8" fmla="*/ 0 w 3660331"/>
                <a:gd name="connsiteY8" fmla="*/ 610067 h 540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331" h="5408609">
                  <a:moveTo>
                    <a:pt x="0" y="610067"/>
                  </a:moveTo>
                  <a:cubicBezTo>
                    <a:pt x="0" y="273136"/>
                    <a:pt x="273136" y="0"/>
                    <a:pt x="610067" y="0"/>
                  </a:cubicBezTo>
                  <a:lnTo>
                    <a:pt x="3050264" y="0"/>
                  </a:lnTo>
                  <a:cubicBezTo>
                    <a:pt x="3387195" y="0"/>
                    <a:pt x="3660331" y="273136"/>
                    <a:pt x="3660331" y="610067"/>
                  </a:cubicBezTo>
                  <a:lnTo>
                    <a:pt x="3660331" y="4798542"/>
                  </a:lnTo>
                  <a:cubicBezTo>
                    <a:pt x="3660331" y="5135473"/>
                    <a:pt x="3387195" y="5408609"/>
                    <a:pt x="3050264" y="5408609"/>
                  </a:cubicBezTo>
                  <a:lnTo>
                    <a:pt x="610067" y="5408609"/>
                  </a:lnTo>
                  <a:cubicBezTo>
                    <a:pt x="273136" y="5408609"/>
                    <a:pt x="0" y="5135473"/>
                    <a:pt x="0" y="4798542"/>
                  </a:cubicBezTo>
                  <a:lnTo>
                    <a:pt x="0" y="610067"/>
                  </a:lnTo>
                  <a:close/>
                </a:path>
              </a:pathLst>
            </a:custGeom>
            <a:solidFill>
              <a:schemeClr val="bg2">
                <a:lumMod val="60000"/>
                <a:lumOff val="4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783" tIns="216783" rIns="216783" bIns="216783" numCol="1" spcCol="1270" anchor="t" anchorCtr="0">
              <a:noAutofit/>
            </a:bodyPr>
            <a:lstStyle/>
            <a:p>
              <a:pPr lvl="0" algn="just" defTabSz="444500">
                <a:lnSpc>
                  <a:spcPct val="90000"/>
                </a:lnSpc>
                <a:spcBef>
                  <a:spcPct val="0"/>
                </a:spcBef>
                <a:spcAft>
                  <a:spcPct val="35000"/>
                </a:spcAft>
              </a:pPr>
              <a:r>
                <a:rPr lang="lt-LT" sz="1050" b="1" i="1" kern="1200" dirty="0">
                  <a:solidFill>
                    <a:schemeClr val="tx1"/>
                  </a:solidFill>
                  <a:latin typeface="Times New Roman" panose="02020603050405020304" pitchFamily="18" charset="0"/>
                  <a:cs typeface="Times New Roman" panose="02020603050405020304" pitchFamily="18" charset="0"/>
                </a:rPr>
                <a:t>IŠĖJIMO LOGISTIKA (galutinių produktų surinkimas, laikymas ir platinimas)</a:t>
              </a:r>
              <a:endParaRPr lang="lt-LT" sz="1050" kern="1200" dirty="0">
                <a:solidFill>
                  <a:schemeClr val="tx1"/>
                </a:solidFill>
                <a:latin typeface="Times New Roman" panose="02020603050405020304" pitchFamily="18" charset="0"/>
                <a:cs typeface="Times New Roman" panose="02020603050405020304" pitchFamily="18" charset="0"/>
              </a:endParaRPr>
            </a:p>
            <a:p>
              <a:pPr marL="0" lvl="1" algn="just" defTabSz="444500">
                <a:lnSpc>
                  <a:spcPct val="90000"/>
                </a:lnSpc>
                <a:spcBef>
                  <a:spcPct val="0"/>
                </a:spcBef>
                <a:spcAft>
                  <a:spcPct val="15000"/>
                </a:spcAft>
              </a:pPr>
              <a:r>
                <a:rPr lang="lt-LT" sz="1050" b="0" kern="1200" dirty="0">
                  <a:solidFill>
                    <a:schemeClr val="tx1"/>
                  </a:solidFill>
                  <a:latin typeface="Times New Roman" panose="02020603050405020304" pitchFamily="18" charset="0"/>
                  <a:cs typeface="Times New Roman" panose="02020603050405020304" pitchFamily="18" charset="0"/>
                </a:rPr>
                <a:t>     </a:t>
              </a:r>
              <a:r>
                <a:rPr lang="lt-LT" sz="1050" dirty="0">
                  <a:solidFill>
                    <a:schemeClr val="tx1"/>
                  </a:solidFill>
                  <a:latin typeface="Times New Roman" panose="02020603050405020304" pitchFamily="18" charset="0"/>
                  <a:cs typeface="Times New Roman" panose="02020603050405020304" pitchFamily="18" charset="0"/>
                </a:rPr>
                <a:t>Šilumos energijos, geriamojo vandens pristatymą iki vartotojų pastatų bei nuotekų surinkimą ir pristatymą iki valymo įrenginių užtikrina Inžinerinių tinklų baras. Komercijos tarnyba įrengia ir eksploatuoja atsiskaitomuosius šilumos energijos, karšto ir geriamojo vandens apskaitos prietaisus.  </a:t>
              </a:r>
              <a:endParaRPr lang="lt-LT" sz="1050" b="0" kern="1200" dirty="0">
                <a:solidFill>
                  <a:schemeClr val="tx1"/>
                </a:solidFill>
                <a:latin typeface="Times New Roman" panose="02020603050405020304" pitchFamily="18" charset="0"/>
                <a:cs typeface="Times New Roman" panose="02020603050405020304" pitchFamily="18" charset="0"/>
              </a:endParaRPr>
            </a:p>
            <a:p>
              <a:pPr marL="0" lvl="1" algn="just" defTabSz="444500">
                <a:lnSpc>
                  <a:spcPct val="90000"/>
                </a:lnSpc>
                <a:spcBef>
                  <a:spcPct val="0"/>
                </a:spcBef>
                <a:spcAft>
                  <a:spcPct val="15000"/>
                </a:spcAft>
              </a:pPr>
              <a:r>
                <a:rPr lang="lt-LT" sz="1050" b="0" kern="1200" dirty="0">
                  <a:solidFill>
                    <a:schemeClr val="tx1"/>
                  </a:solidFill>
                  <a:latin typeface="Times New Roman" panose="02020603050405020304" pitchFamily="18" charset="0"/>
                  <a:cs typeface="Times New Roman" panose="02020603050405020304" pitchFamily="18" charset="0"/>
                </a:rPr>
                <a:t>     Nuotekas iš miesto surenka penkios siurblinės, iš IAE teritorijos nuotekos atiteka į Bendrovės nuotekų valyklą IAE priklausančiais magistraliniais tinklais. Visagino miesto nuotekų valymo įrenginių maksimalus pajėgumas yra 6,325 tūkst. m³ per parą. Išvalytų nuotekų išleidimas į patį didžiausią šalies ežerą – Drūkšius reikalauja aukštos nuotekų valymo kokybės, todėl nuo pat valymo įrangos paleidimo valoma dviem būdais – mechaniškai ir biologiškai. </a:t>
              </a:r>
            </a:p>
            <a:p>
              <a:pPr marL="0" lvl="1" algn="just" defTabSz="444500">
                <a:lnSpc>
                  <a:spcPct val="90000"/>
                </a:lnSpc>
                <a:spcBef>
                  <a:spcPct val="0"/>
                </a:spcBef>
                <a:spcAft>
                  <a:spcPct val="15000"/>
                </a:spcAft>
              </a:pPr>
              <a:r>
                <a:rPr lang="lt-LT" sz="1050" b="0" kern="1200" dirty="0">
                  <a:solidFill>
                    <a:schemeClr val="tx1"/>
                  </a:solidFill>
                  <a:latin typeface="Times New Roman" panose="02020603050405020304" pitchFamily="18" charset="0"/>
                  <a:cs typeface="Times New Roman" panose="02020603050405020304" pitchFamily="18" charset="0"/>
                </a:rPr>
                <a:t>     Vandens kokybę ir išleidžiamų nuotekų taršą nuolat tikrina Chemijos ir bakteriologijos laboratorija. Laboratorija kontroliuoja, kad paruoštas </a:t>
              </a:r>
              <a:r>
                <a:rPr lang="lt-LT" sz="1050" b="0" kern="1200" dirty="0" err="1">
                  <a:solidFill>
                    <a:schemeClr val="tx1"/>
                  </a:solidFill>
                  <a:latin typeface="Times New Roman" panose="02020603050405020304" pitchFamily="18" charset="0"/>
                  <a:cs typeface="Times New Roman" panose="02020603050405020304" pitchFamily="18" charset="0"/>
                </a:rPr>
                <a:t>šilumnešis</a:t>
              </a:r>
              <a:r>
                <a:rPr lang="lt-LT" sz="1050" b="0" kern="1200" dirty="0">
                  <a:solidFill>
                    <a:schemeClr val="tx1"/>
                  </a:solidFill>
                  <a:latin typeface="Times New Roman" panose="02020603050405020304" pitchFamily="18" charset="0"/>
                  <a:cs typeface="Times New Roman" panose="02020603050405020304" pitchFamily="18" charset="0"/>
                </a:rPr>
                <a:t> </a:t>
              </a:r>
              <a:r>
                <a:rPr lang="lt-LT" sz="1050" dirty="0">
                  <a:solidFill>
                    <a:schemeClr val="tx1"/>
                  </a:solidFill>
                  <a:latin typeface="Times New Roman" panose="02020603050405020304" pitchFamily="18" charset="0"/>
                  <a:cs typeface="Times New Roman" panose="02020603050405020304" pitchFamily="18" charset="0"/>
                </a:rPr>
                <a:t>atitiktų Elektrinių ir elektros tinklų eksploatavimo taisyklių normų reikalavimus, </a:t>
              </a:r>
              <a:r>
                <a:rPr lang="lt-LT" sz="1050" b="0" kern="1200" dirty="0">
                  <a:solidFill>
                    <a:schemeClr val="tx1"/>
                  </a:solidFill>
                  <a:latin typeface="Times New Roman" panose="02020603050405020304" pitchFamily="18" charset="0"/>
                  <a:cs typeface="Times New Roman" panose="02020603050405020304" pitchFamily="18" charset="0"/>
                </a:rPr>
                <a:t>geriamasis vanduo atitiktų higienos normų reikalavimus bei išleidžiamos nuotekos atitiktų taršos integruotos prevencijos ir kontrolės leidime nurodytas normas bei nuotekų tvarkymo ir paviršinių nuotekų reglamentų reikalavimus.</a:t>
              </a:r>
            </a:p>
          </p:txBody>
        </p:sp>
      </p:grpSp>
      <p:graphicFrame>
        <p:nvGraphicFramePr>
          <p:cNvPr id="12" name="Turinio vietos rezervavimo ženklas 5"/>
          <p:cNvGraphicFramePr>
            <a:graphicFrameLocks noGrp="1"/>
          </p:cNvGraphicFramePr>
          <p:nvPr>
            <p:ph idx="1"/>
            <p:extLst>
              <p:ext uri="{D42A27DB-BD31-4B8C-83A1-F6EECF244321}">
                <p14:modId xmlns:p14="http://schemas.microsoft.com/office/powerpoint/2010/main" val="790574197"/>
              </p:ext>
            </p:extLst>
          </p:nvPr>
        </p:nvGraphicFramePr>
        <p:xfrm>
          <a:off x="429629" y="163584"/>
          <a:ext cx="3963017" cy="947453"/>
        </p:xfrm>
        <a:graphic>
          <a:graphicData uri="http://schemas.openxmlformats.org/drawingml/2006/table">
            <a:tbl>
              <a:tblPr firstRow="1" firstCol="1" bandRow="1">
                <a:tableStyleId>{5C22544A-7EE6-4342-B048-85BDC9FD1C3A}</a:tableStyleId>
              </a:tblPr>
              <a:tblGrid>
                <a:gridCol w="627587">
                  <a:extLst>
                    <a:ext uri="{9D8B030D-6E8A-4147-A177-3AD203B41FA5}">
                      <a16:colId xmlns="" xmlns:a16="http://schemas.microsoft.com/office/drawing/2014/main" val="20000"/>
                    </a:ext>
                  </a:extLst>
                </a:gridCol>
                <a:gridCol w="814653">
                  <a:extLst>
                    <a:ext uri="{9D8B030D-6E8A-4147-A177-3AD203B41FA5}">
                      <a16:colId xmlns="" xmlns:a16="http://schemas.microsoft.com/office/drawing/2014/main" val="20001"/>
                    </a:ext>
                  </a:extLst>
                </a:gridCol>
                <a:gridCol w="551935">
                  <a:extLst>
                    <a:ext uri="{9D8B030D-6E8A-4147-A177-3AD203B41FA5}">
                      <a16:colId xmlns="" xmlns:a16="http://schemas.microsoft.com/office/drawing/2014/main" val="20002"/>
                    </a:ext>
                  </a:extLst>
                </a:gridCol>
                <a:gridCol w="766119">
                  <a:extLst>
                    <a:ext uri="{9D8B030D-6E8A-4147-A177-3AD203B41FA5}">
                      <a16:colId xmlns="" xmlns:a16="http://schemas.microsoft.com/office/drawing/2014/main" val="20003"/>
                    </a:ext>
                  </a:extLst>
                </a:gridCol>
                <a:gridCol w="1202723">
                  <a:extLst>
                    <a:ext uri="{9D8B030D-6E8A-4147-A177-3AD203B41FA5}">
                      <a16:colId xmlns="" xmlns:a16="http://schemas.microsoft.com/office/drawing/2014/main" val="20004"/>
                    </a:ext>
                  </a:extLst>
                </a:gridCol>
              </a:tblGrid>
              <a:tr h="180229">
                <a:tc gridSpan="5">
                  <a:txBody>
                    <a:bodyPr/>
                    <a:lstStyle/>
                    <a:p>
                      <a:pPr marL="0" marR="0" lvl="0" indent="0" algn="ctr" defTabSz="457200" rtl="0" eaLnBrk="1" fontAlgn="base" latinLnBrk="0" hangingPunct="0">
                        <a:lnSpc>
                          <a:spcPct val="107000"/>
                        </a:lnSpc>
                        <a:spcBef>
                          <a:spcPts val="0"/>
                        </a:spcBef>
                        <a:spcAft>
                          <a:spcPts val="0"/>
                        </a:spcAft>
                        <a:buClrTx/>
                        <a:buSzTx/>
                        <a:buFontTx/>
                        <a:buNone/>
                        <a:tabLst>
                          <a:tab pos="540385" algn="l"/>
                          <a:tab pos="990600" algn="l"/>
                          <a:tab pos="1350645" algn="l"/>
                        </a:tabLst>
                        <a:defRPr/>
                      </a:pPr>
                      <a:r>
                        <a:rPr lang="lt-LT" sz="900" b="0" u="none" dirty="0">
                          <a:solidFill>
                            <a:schemeClr val="tx1"/>
                          </a:solidFill>
                          <a:effectLst/>
                          <a:latin typeface="Times New Roman" panose="02020603050405020304" pitchFamily="18" charset="0"/>
                          <a:cs typeface="Times New Roman" panose="02020603050405020304" pitchFamily="18" charset="0"/>
                        </a:rPr>
                        <a:t>Bendrovės infrastruktūra</a:t>
                      </a:r>
                      <a:endParaRPr lang="lt-LT" sz="9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lumOff val="2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2"/>
                  </a:ext>
                </a:extLst>
              </a:tr>
              <a:tr h="180229">
                <a:tc gridSpan="5">
                  <a:txBody>
                    <a:bodyPr/>
                    <a:lstStyle/>
                    <a:p>
                      <a:pPr marL="0" marR="0" lvl="0" indent="0" algn="ctr" defTabSz="457200" rtl="0" eaLnBrk="1" fontAlgn="base" latinLnBrk="0" hangingPunct="0">
                        <a:lnSpc>
                          <a:spcPct val="107000"/>
                        </a:lnSpc>
                        <a:spcBef>
                          <a:spcPts val="0"/>
                        </a:spcBef>
                        <a:spcAft>
                          <a:spcPts val="0"/>
                        </a:spcAft>
                        <a:buClrTx/>
                        <a:buSzTx/>
                        <a:buFontTx/>
                        <a:buNone/>
                        <a:tabLst>
                          <a:tab pos="540385" algn="l"/>
                          <a:tab pos="990600" algn="l"/>
                          <a:tab pos="1350645" algn="l"/>
                        </a:tabLst>
                        <a:defRPr/>
                      </a:pPr>
                      <a:r>
                        <a:rPr lang="lt-LT" sz="900" b="0" u="none" dirty="0">
                          <a:solidFill>
                            <a:schemeClr val="tx1"/>
                          </a:solidFill>
                          <a:effectLst/>
                          <a:latin typeface="Times New Roman" panose="02020603050405020304" pitchFamily="18" charset="0"/>
                          <a:cs typeface="Times New Roman" panose="02020603050405020304" pitchFamily="18" charset="0"/>
                        </a:rPr>
                        <a:t>Žmogiškųjų išteklių valdymas</a:t>
                      </a:r>
                      <a:endParaRPr lang="lt-LT" sz="9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137381127"/>
                  </a:ext>
                </a:extLst>
              </a:tr>
              <a:tr h="139395">
                <a:tc gridSpan="5">
                  <a:txBody>
                    <a:bodyPr/>
                    <a:lstStyle/>
                    <a:p>
                      <a:pPr marL="0" marR="0" lvl="0" indent="0" algn="ctr" defTabSz="457200" rtl="0" eaLnBrk="1" fontAlgn="base" latinLnBrk="0" hangingPunct="0">
                        <a:lnSpc>
                          <a:spcPct val="107000"/>
                        </a:lnSpc>
                        <a:spcBef>
                          <a:spcPts val="0"/>
                        </a:spcBef>
                        <a:spcAft>
                          <a:spcPts val="0"/>
                        </a:spcAft>
                        <a:buClrTx/>
                        <a:buSzTx/>
                        <a:buFontTx/>
                        <a:buNone/>
                        <a:tabLst>
                          <a:tab pos="540385" algn="l"/>
                          <a:tab pos="990600" algn="l"/>
                          <a:tab pos="1350645" algn="l"/>
                        </a:tabLst>
                        <a:defRPr/>
                      </a:pPr>
                      <a:r>
                        <a:rPr lang="lt-LT" sz="900" b="0" u="none" dirty="0">
                          <a:solidFill>
                            <a:schemeClr val="tx1"/>
                          </a:solidFill>
                          <a:effectLst/>
                          <a:latin typeface="Times New Roman" panose="02020603050405020304" pitchFamily="18" charset="0"/>
                          <a:cs typeface="Times New Roman" panose="02020603050405020304" pitchFamily="18" charset="0"/>
                        </a:rPr>
                        <a:t>Technologijų valdymas</a:t>
                      </a:r>
                      <a:endParaRPr lang="lt-LT" sz="9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lumOff val="2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144349063"/>
                  </a:ext>
                </a:extLst>
              </a:tr>
              <a:tr h="139395">
                <a:tc gridSpan="5">
                  <a:txBody>
                    <a:bodyPr/>
                    <a:lstStyle/>
                    <a:p>
                      <a:pPr marL="0" algn="ctr" fontAlgn="base" hangingPunct="0">
                        <a:lnSpc>
                          <a:spcPct val="107000"/>
                        </a:lnSpc>
                        <a:spcAft>
                          <a:spcPts val="0"/>
                        </a:spcAft>
                        <a:tabLst>
                          <a:tab pos="540385" algn="l"/>
                          <a:tab pos="990600" algn="l"/>
                          <a:tab pos="1350645" algn="l"/>
                        </a:tabLst>
                      </a:pPr>
                      <a:r>
                        <a:rPr lang="lt-LT" sz="900" b="0" u="none" dirty="0">
                          <a:solidFill>
                            <a:schemeClr val="tx1"/>
                          </a:solidFill>
                          <a:effectLst/>
                          <a:latin typeface="Times New Roman" panose="02020603050405020304" pitchFamily="18" charset="0"/>
                          <a:cs typeface="Times New Roman" panose="02020603050405020304" pitchFamily="18" charset="0"/>
                        </a:rPr>
                        <a:t>Pirkimai</a:t>
                      </a:r>
                      <a:endParaRPr lang="lt-LT" sz="9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 xmlns:a16="http://schemas.microsoft.com/office/drawing/2014/main" val="10003"/>
                  </a:ext>
                </a:extLst>
              </a:tr>
              <a:tr h="278790">
                <a:tc>
                  <a:txBody>
                    <a:bodyPr/>
                    <a:lstStyle/>
                    <a:p>
                      <a:pPr marL="0" algn="ctr" fontAlgn="base" hangingPunct="0">
                        <a:lnSpc>
                          <a:spcPct val="107000"/>
                        </a:lnSpc>
                        <a:spcAft>
                          <a:spcPts val="0"/>
                        </a:spcAft>
                        <a:tabLst>
                          <a:tab pos="540385" algn="l"/>
                          <a:tab pos="990600" algn="l"/>
                          <a:tab pos="1350645" algn="l"/>
                        </a:tabLst>
                      </a:pPr>
                      <a:r>
                        <a:rPr lang="lt-LT" sz="900" b="0" dirty="0">
                          <a:solidFill>
                            <a:schemeClr val="tx1">
                              <a:lumMod val="95000"/>
                              <a:lumOff val="5000"/>
                            </a:schemeClr>
                          </a:solidFill>
                          <a:effectLst/>
                          <a:latin typeface="Times New Roman" panose="02020603050405020304" pitchFamily="18" charset="0"/>
                          <a:cs typeface="Times New Roman" panose="02020603050405020304" pitchFamily="18" charset="0"/>
                        </a:rPr>
                        <a:t>Įėjimo logistika</a:t>
                      </a:r>
                      <a:endParaRPr lang="lt-LT" sz="900" b="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algn="ctr" fontAlgn="base" hangingPunct="0">
                        <a:lnSpc>
                          <a:spcPct val="107000"/>
                        </a:lnSpc>
                        <a:spcAft>
                          <a:spcPts val="0"/>
                        </a:spcAft>
                        <a:tabLst>
                          <a:tab pos="540385" algn="l"/>
                          <a:tab pos="990600" algn="l"/>
                          <a:tab pos="1350645" algn="l"/>
                        </a:tabLst>
                      </a:pPr>
                      <a:r>
                        <a:rPr lang="lt-LT" sz="900" dirty="0">
                          <a:solidFill>
                            <a:schemeClr val="tx1">
                              <a:lumMod val="95000"/>
                              <a:lumOff val="5000"/>
                            </a:schemeClr>
                          </a:solidFill>
                          <a:effectLst/>
                          <a:latin typeface="Times New Roman" panose="02020603050405020304" pitchFamily="18" charset="0"/>
                          <a:cs typeface="Times New Roman" panose="02020603050405020304" pitchFamily="18" charset="0"/>
                        </a:rPr>
                        <a:t>Operacijos</a:t>
                      </a:r>
                      <a:endParaRPr lang="lt-LT" sz="9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algn="ctr" fontAlgn="base" hangingPunct="0">
                        <a:lnSpc>
                          <a:spcPct val="107000"/>
                        </a:lnSpc>
                        <a:spcAft>
                          <a:spcPts val="0"/>
                        </a:spcAft>
                        <a:tabLst>
                          <a:tab pos="540385" algn="l"/>
                          <a:tab pos="990600" algn="l"/>
                          <a:tab pos="1350645" algn="l"/>
                        </a:tabLst>
                      </a:pPr>
                      <a:r>
                        <a:rPr lang="lt-LT" sz="900" dirty="0">
                          <a:solidFill>
                            <a:schemeClr val="tx1">
                              <a:lumMod val="95000"/>
                              <a:lumOff val="5000"/>
                            </a:schemeClr>
                          </a:solidFill>
                          <a:effectLst/>
                          <a:latin typeface="Times New Roman" panose="02020603050405020304" pitchFamily="18" charset="0"/>
                          <a:cs typeface="Times New Roman" panose="02020603050405020304" pitchFamily="18" charset="0"/>
                        </a:rPr>
                        <a:t>Išėjimo logistika</a:t>
                      </a:r>
                      <a:endParaRPr lang="lt-LT" sz="9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algn="ctr" fontAlgn="base" hangingPunct="0">
                        <a:lnSpc>
                          <a:spcPct val="107000"/>
                        </a:lnSpc>
                        <a:spcAft>
                          <a:spcPts val="0"/>
                        </a:spcAft>
                        <a:tabLst>
                          <a:tab pos="540385" algn="l"/>
                          <a:tab pos="990600" algn="l"/>
                          <a:tab pos="1350645" algn="l"/>
                        </a:tabLst>
                      </a:pPr>
                      <a:r>
                        <a:rPr lang="lt-LT" sz="900" dirty="0">
                          <a:solidFill>
                            <a:schemeClr val="tx1">
                              <a:lumMod val="95000"/>
                              <a:lumOff val="5000"/>
                            </a:schemeClr>
                          </a:solidFill>
                          <a:effectLst/>
                          <a:latin typeface="Times New Roman" panose="02020603050405020304" pitchFamily="18" charset="0"/>
                          <a:cs typeface="Times New Roman" panose="02020603050405020304" pitchFamily="18" charset="0"/>
                        </a:rPr>
                        <a:t>Rinkodara ir pardavimai</a:t>
                      </a:r>
                      <a:endParaRPr lang="lt-LT" sz="9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algn="ctr" fontAlgn="base" hangingPunct="0">
                        <a:lnSpc>
                          <a:spcPct val="107000"/>
                        </a:lnSpc>
                        <a:spcAft>
                          <a:spcPts val="0"/>
                        </a:spcAft>
                        <a:tabLst>
                          <a:tab pos="540385" algn="l"/>
                          <a:tab pos="990600" algn="l"/>
                          <a:tab pos="1350645" algn="l"/>
                        </a:tabLst>
                      </a:pPr>
                      <a:r>
                        <a:rPr lang="lt-LT" sz="900" dirty="0">
                          <a:solidFill>
                            <a:schemeClr val="tx1">
                              <a:lumMod val="95000"/>
                              <a:lumOff val="5000"/>
                            </a:schemeClr>
                          </a:solidFill>
                          <a:effectLst/>
                          <a:latin typeface="Times New Roman" panose="02020603050405020304" pitchFamily="18" charset="0"/>
                          <a:cs typeface="Times New Roman" panose="02020603050405020304" pitchFamily="18" charset="0"/>
                        </a:rPr>
                        <a:t>Aptarnavimas po pirkimo</a:t>
                      </a:r>
                      <a:endParaRPr lang="lt-LT" sz="9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4"/>
                  </a:ext>
                </a:extLst>
              </a:tr>
            </a:tbl>
          </a:graphicData>
        </a:graphic>
      </p:graphicFrame>
      <p:sp>
        <p:nvSpPr>
          <p:cNvPr id="18" name="Penkiakampis 26"/>
          <p:cNvSpPr>
            <a:spLocks noChangeArrowheads="1"/>
          </p:cNvSpPr>
          <p:nvPr/>
        </p:nvSpPr>
        <p:spPr bwMode="auto">
          <a:xfrm>
            <a:off x="4357267" y="163779"/>
            <a:ext cx="769741" cy="935198"/>
          </a:xfrm>
          <a:prstGeom prst="homePlate">
            <a:avLst>
              <a:gd name="adj" fmla="val 50000"/>
            </a:avLst>
          </a:prstGeom>
          <a:solidFill>
            <a:schemeClr val="accent1">
              <a:lumMod val="75000"/>
              <a:lumOff val="25000"/>
            </a:schemeClr>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Marža</a:t>
            </a:r>
            <a:endParaRPr kumimoji="0" lang="lt-LT" altLang="lt-LT" sz="1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 name="Kairysis riestinis skliaustas 2"/>
          <p:cNvSpPr/>
          <p:nvPr/>
        </p:nvSpPr>
        <p:spPr>
          <a:xfrm>
            <a:off x="214185" y="186809"/>
            <a:ext cx="180614" cy="538749"/>
          </a:xfrm>
          <a:prstGeom prst="leftBrac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dirty="0"/>
          </a:p>
        </p:txBody>
      </p:sp>
      <p:sp>
        <p:nvSpPr>
          <p:cNvPr id="5" name="Dešinysis riestinis skliaustas 4"/>
          <p:cNvSpPr/>
          <p:nvPr/>
        </p:nvSpPr>
        <p:spPr>
          <a:xfrm rot="5400000">
            <a:off x="2293410" y="-886614"/>
            <a:ext cx="165242" cy="3962470"/>
          </a:xfrm>
          <a:prstGeom prst="rightBrace">
            <a:avLst>
              <a:gd name="adj1" fmla="val 0"/>
              <a:gd name="adj2" fmla="val 50000"/>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dirty="0"/>
          </a:p>
        </p:txBody>
      </p:sp>
      <p:sp>
        <p:nvSpPr>
          <p:cNvPr id="9" name="TextBox 8"/>
          <p:cNvSpPr txBox="1"/>
          <p:nvPr/>
        </p:nvSpPr>
        <p:spPr>
          <a:xfrm rot="16200000">
            <a:off x="-235400" y="347162"/>
            <a:ext cx="864339" cy="215444"/>
          </a:xfrm>
          <a:prstGeom prst="rect">
            <a:avLst/>
          </a:prstGeom>
          <a:noFill/>
        </p:spPr>
        <p:txBody>
          <a:bodyPr wrap="none" rtlCol="0">
            <a:spAutoFit/>
          </a:bodyPr>
          <a:lstStyle/>
          <a:p>
            <a:r>
              <a:rPr lang="lt-LT" sz="800" dirty="0">
                <a:latin typeface="Times New Roman" panose="02020603050405020304" pitchFamily="18" charset="0"/>
                <a:cs typeface="Times New Roman" panose="02020603050405020304" pitchFamily="18" charset="0"/>
              </a:rPr>
              <a:t>Pagalbinė veikla</a:t>
            </a:r>
          </a:p>
        </p:txBody>
      </p:sp>
      <p:sp>
        <p:nvSpPr>
          <p:cNvPr id="10" name="TextBox 9"/>
          <p:cNvSpPr txBox="1"/>
          <p:nvPr/>
        </p:nvSpPr>
        <p:spPr>
          <a:xfrm>
            <a:off x="1917105" y="1069520"/>
            <a:ext cx="904415" cy="215444"/>
          </a:xfrm>
          <a:prstGeom prst="rect">
            <a:avLst/>
          </a:prstGeom>
          <a:noFill/>
        </p:spPr>
        <p:txBody>
          <a:bodyPr wrap="none" rtlCol="0">
            <a:spAutoFit/>
          </a:bodyPr>
          <a:lstStyle/>
          <a:p>
            <a:r>
              <a:rPr lang="lt-LT" sz="800" dirty="0">
                <a:latin typeface="Times New Roman" panose="02020603050405020304" pitchFamily="18" charset="0"/>
                <a:cs typeface="Times New Roman" panose="02020603050405020304" pitchFamily="18" charset="0"/>
              </a:rPr>
              <a:t>Pagrindinė veikla</a:t>
            </a:r>
          </a:p>
        </p:txBody>
      </p:sp>
      <p:sp>
        <p:nvSpPr>
          <p:cNvPr id="11" name="Skaidrės numerio vietos rezervavimo ženklas 10"/>
          <p:cNvSpPr>
            <a:spLocks noGrp="1"/>
          </p:cNvSpPr>
          <p:nvPr>
            <p:ph type="sldNum" sz="quarter" idx="12"/>
          </p:nvPr>
        </p:nvSpPr>
        <p:spPr>
          <a:xfrm>
            <a:off x="11049755" y="6188075"/>
            <a:ext cx="1142245" cy="669925"/>
          </a:xfrm>
        </p:spPr>
        <p:txBody>
          <a:bodyPr/>
          <a:lstStyle/>
          <a:p>
            <a:fld id="{B06C545B-AED2-4077-87A2-994B04AC4774}" type="slidenum">
              <a:rPr lang="lt-LT" smtClean="0"/>
              <a:t>9</a:t>
            </a:fld>
            <a:endParaRPr lang="lt-LT" dirty="0"/>
          </a:p>
        </p:txBody>
      </p:sp>
    </p:spTree>
    <p:extLst>
      <p:ext uri="{BB962C8B-B14F-4D97-AF65-F5344CB8AC3E}">
        <p14:creationId xmlns:p14="http://schemas.microsoft.com/office/powerpoint/2010/main" val="1306355134"/>
      </p:ext>
    </p:extLst>
  </p:cSld>
  <p:clrMapOvr>
    <a:masterClrMapping/>
  </p:clrMapOvr>
</p:sld>
</file>

<file path=ppt/theme/theme1.xml><?xml version="1.0" encoding="utf-8"?>
<a:theme xmlns:a="http://schemas.openxmlformats.org/drawingml/2006/main" name="Dalis">
  <a:themeElements>
    <a:clrScheme name="Dalis">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lis">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195949</TotalTime>
  <Words>6906</Words>
  <Application>Microsoft Office PowerPoint</Application>
  <PresentationFormat>Plačiaekranė</PresentationFormat>
  <Paragraphs>636</Paragraphs>
  <Slides>22</Slides>
  <Notes>5</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22</vt:i4>
      </vt:variant>
    </vt:vector>
  </HeadingPairs>
  <TitlesOfParts>
    <vt:vector size="29" baseType="lpstr">
      <vt:lpstr>Arial</vt:lpstr>
      <vt:lpstr>Calibri</vt:lpstr>
      <vt:lpstr>Symbol</vt:lpstr>
      <vt:lpstr>Times New Roman</vt:lpstr>
      <vt:lpstr>Wingdings</vt:lpstr>
      <vt:lpstr>Wingdings 3</vt:lpstr>
      <vt:lpstr>Dalis</vt:lpstr>
      <vt:lpstr>Uždarosios Akcinės Bendrovės „VISAGINO ENERGIJA“</vt:lpstr>
      <vt:lpstr>„PowerPoint“ pateiktis</vt:lpstr>
      <vt:lpstr>„PowerPoint“ pateiktis</vt:lpstr>
      <vt:lpstr>„PowerPoint“ pateiktis</vt:lpstr>
      <vt:lpstr>BENDROVĖS VEIKLOS APRAŠYMAS</vt:lpstr>
      <vt:lpstr>BENDROVĖS VEIKLOS APRAŠYMAS </vt:lpstr>
      <vt:lpstr>BENDROVĖS VEIKLOS ir finansiniai rodikliai </vt:lpstr>
      <vt:lpstr>BENDROVĖS VEIKLOS ir finansiniai rodikliai</vt:lpstr>
      <vt:lpstr>         BENDROVĖS APLINKOS VEIKSNIŲ ANALIZĖ VIDINĖS APLINKOS ANALIZĖ:  pagrindinė veikla</vt:lpstr>
      <vt:lpstr>VIDINĖS APLINKOS ANALIZĖ: pagrindinė veikla</vt:lpstr>
      <vt:lpstr>VIDINĖS APLINKOS ANALIZĖ: pagalbinė veikla</vt:lpstr>
      <vt:lpstr>VIDINĖS APLINKOS ANALIZĖ: pagalbinė veikla</vt:lpstr>
      <vt:lpstr>BENDROVĖS APLINKOS VEIKSNIŲ ANALIZĖ IŠORINĖS APLINKOS ANALIZĖ (pest analizė) </vt:lpstr>
      <vt:lpstr>BENDROVĖS APLINKOS VEIKSNIŲ ANALIZĖ IŠORINĖS APLINKOS ANALIZĖ (pest analizė)</vt:lpstr>
      <vt:lpstr>KONKURENCINĖS APLINKOS ANALIZĖ Porterio PENKIŲ JĖGŲ MODELIS (angl. Porter's Five Forces Framework)</vt:lpstr>
      <vt:lpstr>SSGG ANALIZĖ</vt:lpstr>
      <vt:lpstr>BENDROVĖS MISIJA, VIZIJA, VERTYBĖS, STRATEGINĖS KRYPTYS IR TIKSLAI </vt:lpstr>
      <vt:lpstr>STRATEGIJOS TIKSLAI, UŽDAVINIAI, PRIEMONĖS IR ĮGYVENDINIMO VERTINIMO KRITERIJAI  </vt:lpstr>
      <vt:lpstr>SOCIALINĖS, APLINKOSAUGOS INICIATYVOS IR POLITIKA </vt:lpstr>
      <vt:lpstr>GALIMI PAVOJAI IR JŲ VALDYMAS </vt:lpstr>
      <vt:lpstr>FINANSINĖS PROGNOZĖS  </vt:lpstr>
      <vt:lpstr>STRATEGIJOS VERTINIMO, TOBULINIMO IR PALAIKYMO PRINCIPAI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Jelena</dc:creator>
  <cp:lastModifiedBy>Viktorija</cp:lastModifiedBy>
  <cp:revision>912</cp:revision>
  <cp:lastPrinted>2023-02-08T09:34:28Z</cp:lastPrinted>
  <dcterms:created xsi:type="dcterms:W3CDTF">2021-11-23T11:53:27Z</dcterms:created>
  <dcterms:modified xsi:type="dcterms:W3CDTF">2023-02-27T13:19:10Z</dcterms:modified>
</cp:coreProperties>
</file>